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02" r:id="rId2"/>
    <p:sldId id="260" r:id="rId3"/>
    <p:sldId id="331" r:id="rId4"/>
    <p:sldId id="333" r:id="rId5"/>
    <p:sldId id="341" r:id="rId6"/>
    <p:sldId id="358" r:id="rId7"/>
    <p:sldId id="324" r:id="rId8"/>
    <p:sldId id="359" r:id="rId9"/>
    <p:sldId id="360" r:id="rId10"/>
    <p:sldId id="361" r:id="rId11"/>
    <p:sldId id="326" r:id="rId12"/>
    <p:sldId id="362" r:id="rId13"/>
    <p:sldId id="363" r:id="rId14"/>
    <p:sldId id="342" r:id="rId15"/>
    <p:sldId id="364" r:id="rId16"/>
    <p:sldId id="365" r:id="rId17"/>
    <p:sldId id="366" r:id="rId18"/>
    <p:sldId id="367" r:id="rId19"/>
    <p:sldId id="368" r:id="rId20"/>
    <p:sldId id="369" r:id="rId21"/>
    <p:sldId id="370" r:id="rId22"/>
    <p:sldId id="371" r:id="rId23"/>
    <p:sldId id="391" r:id="rId24"/>
    <p:sldId id="392" r:id="rId25"/>
    <p:sldId id="393" r:id="rId26"/>
    <p:sldId id="394" r:id="rId27"/>
    <p:sldId id="372" r:id="rId28"/>
    <p:sldId id="373" r:id="rId29"/>
    <p:sldId id="374" r:id="rId30"/>
    <p:sldId id="375" r:id="rId31"/>
    <p:sldId id="376" r:id="rId32"/>
    <p:sldId id="377" r:id="rId33"/>
    <p:sldId id="378" r:id="rId34"/>
    <p:sldId id="379" r:id="rId35"/>
    <p:sldId id="395" r:id="rId36"/>
    <p:sldId id="396" r:id="rId37"/>
    <p:sldId id="397" r:id="rId38"/>
    <p:sldId id="398" r:id="rId39"/>
    <p:sldId id="403" r:id="rId40"/>
    <p:sldId id="380" r:id="rId41"/>
    <p:sldId id="381" r:id="rId42"/>
    <p:sldId id="385" r:id="rId43"/>
    <p:sldId id="382" r:id="rId44"/>
    <p:sldId id="386" r:id="rId45"/>
    <p:sldId id="383" r:id="rId46"/>
    <p:sldId id="387" r:id="rId47"/>
    <p:sldId id="384" r:id="rId48"/>
    <p:sldId id="388" r:id="rId49"/>
    <p:sldId id="389" r:id="rId50"/>
    <p:sldId id="390" r:id="rId51"/>
    <p:sldId id="399" r:id="rId52"/>
    <p:sldId id="400" r:id="rId53"/>
    <p:sldId id="401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10" d="100"/>
          <a:sy n="110" d="100"/>
        </p:scale>
        <p:origin x="66" y="121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CF33-6147-4079-B7C2-B6FFA28E5B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7DDA77-E420-49EC-B448-0BBC8D3318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BAFE9-480C-4AFB-85A9-C0BFE5005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34553-2155-49E1-A3D6-48BEACE85ABF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F571D-D8CB-4C11-ABF7-59B1CD4BD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AC3F9-8735-4C99-8337-CE80F0D8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475BA-C8DF-4B98-9E32-B22E03014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500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AC3C8-313E-4E27-AE16-056744D81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BC9AD0-5B0F-4B30-8F07-1774645D9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9F9D1-DD99-4F3F-8029-EC759A5AF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34553-2155-49E1-A3D6-48BEACE85ABF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648ED-51BE-468E-9E88-65C3C1754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E60DE-BA4D-4B8F-9EED-EB08E68F0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475BA-C8DF-4B98-9E32-B22E03014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16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20937F-61D2-4500-B4E5-DAD9937746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63AFC1-C2DC-4F56-B5F4-0C40599236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BF1ED-4CF7-453C-8E40-BAA1F45C8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34553-2155-49E1-A3D6-48BEACE85ABF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7DB78-B778-4E8F-A723-3E8DAE42B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56C90-900F-4373-A9A3-F2B760C98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475BA-C8DF-4B98-9E32-B22E03014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47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C82CD-9799-46DE-9B8A-6816BE820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CB58D-59D6-441A-873B-01402C55E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F0B01-AA50-4E61-97F8-CD621BC98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34553-2155-49E1-A3D6-48BEACE85ABF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C74690-3A84-4FFE-A946-0D5DCC547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B9BA3-8C7E-45F1-B261-523E14F6B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475BA-C8DF-4B98-9E32-B22E03014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158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A1DE4-53CE-4100-81B6-98484480E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5A1621-8342-478C-9D11-E697B09DB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79E43-8376-4A05-897E-79DC3D2F6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34553-2155-49E1-A3D6-48BEACE85ABF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0CE65-C892-45C6-B035-570434CC2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2F59A-B2FE-4F7C-AEF1-7C39E4502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475BA-C8DF-4B98-9E32-B22E03014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31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8E2D9-145E-4DD5-A0D9-565CA1802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3AB15-F3AA-47F0-888A-C0967C567A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B9A365-965E-40B6-888E-F5A529B63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EEF105-1073-4E87-B8EE-102424E9D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34553-2155-49E1-A3D6-48BEACE85ABF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DE371A-639E-49BC-8FDE-83D691B92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41423C-0081-4096-9979-57E3EAC42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475BA-C8DF-4B98-9E32-B22E03014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66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921FB-8287-48F8-A328-D9BA972AA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46553D-B9CC-466B-A74A-AA8804D9EF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2D5D8C-723E-4F1A-AF1A-66DBE998FF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40FBE0-3A02-4A9A-AE9E-1311DD1CB7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41969E-D4CE-4930-A1ED-25A2D1B548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122A2B-F145-48A5-9CC5-2FF893511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34553-2155-49E1-A3D6-48BEACE85ABF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404AA1-1D7E-4DF6-9830-B0E0470E6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34FB03-71DE-4A91-9642-ACB46B639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475BA-C8DF-4B98-9E32-B22E03014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496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6FFD0-38E0-48D1-98DB-467187060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98AA81-86F5-425D-8B8D-7F12350A4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34553-2155-49E1-A3D6-48BEACE85ABF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20EFDC-1DAC-44A3-BCE0-79768F77E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2E127-5BCD-4D28-B9C7-6913D889C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475BA-C8DF-4B98-9E32-B22E03014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9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F9800F-6738-4B6D-8A38-D42A57F4C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34553-2155-49E1-A3D6-48BEACE85ABF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C0066-4D52-467D-A861-442312166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7BBC74-AC34-40FE-B5DE-66B45C02A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475BA-C8DF-4B98-9E32-B22E03014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21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F0840-E8A6-45C3-B384-9E6D5CBC2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229F1-3151-41D9-B08D-B1BC30158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52165F-68DD-4F1B-B984-A7D8A6608D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19A06F-BCCB-424F-9F68-B38297F26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34553-2155-49E1-A3D6-48BEACE85ABF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3D8C59-A194-411F-AB77-C965B785F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C914C-B951-4F49-8DAE-40B201859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475BA-C8DF-4B98-9E32-B22E03014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528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85C0-D5EA-4C05-86F2-B0D68CDBF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EB026A-905B-4E04-A0DB-A8CEDF0D34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B08B20-9681-462C-BA57-5E21C377B4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3E2B95-D9CB-4C43-8475-38822A233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34553-2155-49E1-A3D6-48BEACE85ABF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B9D40-E56A-411D-8F2F-C576DA7B7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FDF1C2-592F-4870-9C90-E672E9246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475BA-C8DF-4B98-9E32-B22E03014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85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F9BEB2-F930-4FAE-B09E-42576E78B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6C9D19-08D7-4095-9620-7E86C1E7E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FBA02-4E26-4AC7-9FF9-6C7917E4CA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34553-2155-49E1-A3D6-48BEACE85ABF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AF5F4-0301-439F-ADC5-5DF21670CE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04AAD-C6B7-4FC8-927F-BC8C8C10A7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475BA-C8DF-4B98-9E32-B22E03014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13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8592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E17865-A1D0-474D-8038-FABB097D4C75}"/>
              </a:ext>
            </a:extLst>
          </p:cNvPr>
          <p:cNvSpPr txBox="1"/>
          <p:nvPr/>
        </p:nvSpPr>
        <p:spPr>
          <a:xfrm>
            <a:off x="5608863" y="1303757"/>
            <a:ext cx="5976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How To Solve This Issue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F0E95A-2191-59FD-719D-B4167E749679}"/>
              </a:ext>
            </a:extLst>
          </p:cNvPr>
          <p:cNvSpPr txBox="1"/>
          <p:nvPr/>
        </p:nvSpPr>
        <p:spPr>
          <a:xfrm>
            <a:off x="5869577" y="1826977"/>
            <a:ext cx="618308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To resolve the non-zero net WAR change, we </a:t>
            </a:r>
            <a:r>
              <a:rPr lang="en-US" sz="1800" b="1" u="sng" dirty="0">
                <a:solidFill>
                  <a:schemeClr val="bg1"/>
                </a:solidFill>
              </a:rPr>
              <a:t>scale each run to a common value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Steps: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Find average WAR/player across the six runs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0.5 for hitters, 0.29 for pitchers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Multiply this average by the # of rows in a run to get the “expected overall WAR”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Take the proportion of the “expected overall WAR” to the “true overall WAR” as the scaling constant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Multiply each value in a run by this constant to scale to a common value</a:t>
            </a:r>
            <a:br>
              <a:rPr lang="en-US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5687B2F-1811-0423-DD48-883E107DDFD3}"/>
              </a:ext>
            </a:extLst>
          </p:cNvPr>
          <p:cNvSpPr txBox="1">
            <a:spLocks/>
          </p:cNvSpPr>
          <p:nvPr/>
        </p:nvSpPr>
        <p:spPr>
          <a:xfrm>
            <a:off x="1798865" y="179614"/>
            <a:ext cx="8594271" cy="99422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(5) Scaling the 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B0CF2C-BF10-86F9-AFAE-4CCA6058BD55}"/>
                  </a:ext>
                </a:extLst>
              </p:cNvPr>
              <p:cNvSpPr txBox="1"/>
              <p:nvPr/>
            </p:nvSpPr>
            <p:spPr>
              <a:xfrm>
                <a:off x="7514409" y="5458740"/>
                <a:ext cx="2893421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expWAR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trueWAR</m:t>
                          </m:r>
                        </m:den>
                      </m:f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Scaling</m:t>
                      </m:r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Constant</m:t>
                      </m:r>
                    </m:oMath>
                  </m:oMathPara>
                </a14:m>
                <a:endParaRPr lang="en-US" dirty="0"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B0CF2C-BF10-86F9-AFAE-4CCA6058B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4409" y="5458740"/>
                <a:ext cx="2893421" cy="5204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322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9A43-1B3E-44E5-BA30-C68038965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Example with 2022 Hitters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13EBE60-2E2F-03BA-DD30-070B6F10A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7916"/>
            <a:ext cx="9087338" cy="435133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4/1/2022 Run –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True WAR: 765.6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# Players: 2379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Expected WAR: 2379 * 0.5 = 1189.5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Scaling Constant = 1189.5/765.6 = </a:t>
            </a:r>
            <a:r>
              <a:rPr lang="en-US" b="1" dirty="0">
                <a:highlight>
                  <a:srgbClr val="FFFF00"/>
                </a:highlight>
              </a:rPr>
              <a:t>1.55</a:t>
            </a:r>
            <a:endParaRPr lang="en-US" b="1" dirty="0">
              <a:solidFill>
                <a:schemeClr val="bg1"/>
              </a:solidFill>
              <a:highlight>
                <a:srgbClr val="FFFF00"/>
              </a:highlight>
            </a:endParaRPr>
          </a:p>
          <a:p>
            <a:r>
              <a:rPr lang="en-US" b="1" dirty="0">
                <a:solidFill>
                  <a:schemeClr val="bg1"/>
                </a:solidFill>
              </a:rPr>
              <a:t>11/1/2022 Run –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True WAR: 1211.4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# Players: 1873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Expected WAR: 1873 * 0.5 = 936.5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Scaling Constant = 936.5/1211.4 = </a:t>
            </a:r>
            <a:r>
              <a:rPr lang="en-US" b="1" dirty="0">
                <a:highlight>
                  <a:srgbClr val="FFFF00"/>
                </a:highlight>
              </a:rPr>
              <a:t>0.77</a:t>
            </a:r>
            <a:endParaRPr lang="en-US" b="1" dirty="0">
              <a:solidFill>
                <a:schemeClr val="bg1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sz="2200" b="1" dirty="0">
              <a:solidFill>
                <a:schemeClr val="bg1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784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9A43-1B3E-44E5-BA30-C68038965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How will this affect individual players?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13EBE60-2E2F-03BA-DD30-070B6F10A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7916"/>
            <a:ext cx="10455876" cy="4351338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When the scaling constants are as extreme as in 2022, the new scaled values for individual players can </a:t>
            </a:r>
            <a:r>
              <a:rPr lang="en-US" sz="2200" b="1" u="sng" dirty="0">
                <a:solidFill>
                  <a:schemeClr val="bg1"/>
                </a:solidFill>
              </a:rPr>
              <a:t>misrepresent</a:t>
            </a:r>
            <a:r>
              <a:rPr lang="en-US" sz="2200" b="1" dirty="0">
                <a:solidFill>
                  <a:schemeClr val="bg1"/>
                </a:solidFill>
              </a:rPr>
              <a:t> their true WAR change across the course of a year.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E.g. Evan Carter in 2022</a:t>
            </a:r>
          </a:p>
          <a:p>
            <a:endParaRPr lang="en-US" sz="2200" b="1" dirty="0">
              <a:solidFill>
                <a:schemeClr val="bg1"/>
              </a:solidFill>
            </a:endParaRPr>
          </a:p>
          <a:p>
            <a:endParaRPr lang="en-US" sz="2200" b="1" dirty="0">
              <a:solidFill>
                <a:schemeClr val="bg1"/>
              </a:solidFill>
            </a:endParaRPr>
          </a:p>
          <a:p>
            <a:endParaRPr lang="en-US" sz="2200" b="1" dirty="0">
              <a:solidFill>
                <a:schemeClr val="bg1"/>
              </a:solidFill>
            </a:endParaRPr>
          </a:p>
          <a:p>
            <a:endParaRPr lang="en-US" sz="22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200" b="1" dirty="0">
              <a:solidFill>
                <a:schemeClr val="bg1"/>
              </a:solidFill>
            </a:endParaRPr>
          </a:p>
          <a:p>
            <a:r>
              <a:rPr lang="en-US" sz="2200" b="1" dirty="0">
                <a:solidFill>
                  <a:schemeClr val="bg1"/>
                </a:solidFill>
              </a:rPr>
              <a:t>Carter truly improved by 2.3 projected WAR in 2022, but after scaling, it shows he </a:t>
            </a:r>
            <a:r>
              <a:rPr lang="en-US" sz="2200" b="1" u="sng" dirty="0">
                <a:solidFill>
                  <a:schemeClr val="bg1"/>
                </a:solidFill>
              </a:rPr>
              <a:t>LOST</a:t>
            </a:r>
            <a:r>
              <a:rPr lang="en-US" sz="2200" b="1" dirty="0">
                <a:solidFill>
                  <a:schemeClr val="bg1"/>
                </a:solidFill>
              </a:rPr>
              <a:t> 2.2 WAR. What gives?</a:t>
            </a:r>
          </a:p>
          <a:p>
            <a:pPr marL="0" indent="0">
              <a:buNone/>
            </a:pPr>
            <a:endParaRPr lang="en-US" sz="2200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78BCF96-C439-13D7-823D-74A920378A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699388"/>
              </p:ext>
            </p:extLst>
          </p:nvPr>
        </p:nvGraphicFramePr>
        <p:xfrm>
          <a:off x="2032000" y="3093291"/>
          <a:ext cx="8128000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46787993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6433901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3884892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401962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Start 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 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WAR Change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680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+2.29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697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Constant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 1.55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 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712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Scaled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9165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7234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9A43-1B3E-44E5-BA30-C68038965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The Key Factor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13EBE60-2E2F-03BA-DD30-070B6F10A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7916"/>
            <a:ext cx="10455876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To understand the breakdowns of individual players on the following slides, the following must be understood about the individual player WARs after scaling:</a:t>
            </a: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“THE WAR VALUE FOR EACH PLAYER DOES NOT REPRESENT THEIR TRUE WAR, BUT RATHER THE </a:t>
            </a:r>
            <a:r>
              <a:rPr lang="en-US" b="1" u="sng" dirty="0">
                <a:solidFill>
                  <a:schemeClr val="bg1"/>
                </a:solidFill>
              </a:rPr>
              <a:t>PROPORTION</a:t>
            </a:r>
            <a:r>
              <a:rPr lang="en-US" b="1" dirty="0">
                <a:solidFill>
                  <a:schemeClr val="bg1"/>
                </a:solidFill>
              </a:rPr>
              <a:t> OF WAR THEY CONTRIBUTE TO THE SYSTEM AS A WHOLE.”</a:t>
            </a:r>
          </a:p>
          <a:p>
            <a:pPr marL="0" indent="0" algn="ctr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If a full year player </a:t>
            </a:r>
            <a:r>
              <a:rPr lang="en-US" b="1" u="sng" dirty="0">
                <a:solidFill>
                  <a:schemeClr val="bg1"/>
                </a:solidFill>
              </a:rPr>
              <a:t>loses</a:t>
            </a:r>
            <a:r>
              <a:rPr lang="en-US" b="1" dirty="0">
                <a:solidFill>
                  <a:schemeClr val="bg1"/>
                </a:solidFill>
              </a:rPr>
              <a:t> WAR, it is because their piece of the pie got smaller from start to end, not because they got worse (As was the case with Evan Carter).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57CE85-36BC-C350-9E36-F5A258EBE0C7}"/>
              </a:ext>
            </a:extLst>
          </p:cNvPr>
          <p:cNvSpPr/>
          <p:nvPr/>
        </p:nvSpPr>
        <p:spPr>
          <a:xfrm>
            <a:off x="996778" y="3048001"/>
            <a:ext cx="10124303" cy="1227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7EE9B8-97B8-0651-7DBF-9453D97B02AE}"/>
                  </a:ext>
                </a:extLst>
              </p:cNvPr>
              <p:cNvSpPr txBox="1"/>
              <p:nvPr/>
            </p:nvSpPr>
            <p:spPr>
              <a:xfrm>
                <a:off x="4394886" y="5702255"/>
                <a:ext cx="1553310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5.05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765.6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=0.66%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7EE9B8-97B8-0651-7DBF-9453D97B0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886" y="5702255"/>
                <a:ext cx="1553310" cy="5260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106C4E-CCBC-EF36-F30E-9A0E3B94440B}"/>
                  </a:ext>
                </a:extLst>
              </p:cNvPr>
              <p:cNvSpPr txBox="1"/>
              <p:nvPr/>
            </p:nvSpPr>
            <p:spPr>
              <a:xfrm>
                <a:off x="7232822" y="5702255"/>
                <a:ext cx="1681551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7.34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1211.4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=0.61%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106C4E-CCBC-EF36-F30E-9A0E3B944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2822" y="5702255"/>
                <a:ext cx="1681551" cy="5186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7F29757-B76B-87FB-0481-1CFC4E12FF09}"/>
              </a:ext>
            </a:extLst>
          </p:cNvPr>
          <p:cNvSpPr txBox="1"/>
          <p:nvPr/>
        </p:nvSpPr>
        <p:spPr>
          <a:xfrm>
            <a:off x="4603130" y="5353564"/>
            <a:ext cx="1136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chemeClr val="bg1"/>
                </a:solidFill>
              </a:rPr>
              <a:t>Start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721D68-1CD2-82BA-6FA1-D7831BA0B5C6}"/>
              </a:ext>
            </a:extLst>
          </p:cNvPr>
          <p:cNvSpPr txBox="1"/>
          <p:nvPr/>
        </p:nvSpPr>
        <p:spPr>
          <a:xfrm>
            <a:off x="7505186" y="5353564"/>
            <a:ext cx="1136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D917C83-CEAC-6FF0-D07E-436DBBEC92FD}"/>
              </a:ext>
            </a:extLst>
          </p:cNvPr>
          <p:cNvSpPr/>
          <p:nvPr/>
        </p:nvSpPr>
        <p:spPr>
          <a:xfrm>
            <a:off x="6219568" y="5826854"/>
            <a:ext cx="675502" cy="3048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00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E17865-A1D0-474D-8038-FABB097D4C75}"/>
              </a:ext>
            </a:extLst>
          </p:cNvPr>
          <p:cNvSpPr txBox="1"/>
          <p:nvPr/>
        </p:nvSpPr>
        <p:spPr>
          <a:xfrm>
            <a:off x="5608863" y="1303757"/>
            <a:ext cx="5976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F0E95A-2191-59FD-719D-B4167E749679}"/>
              </a:ext>
            </a:extLst>
          </p:cNvPr>
          <p:cNvSpPr txBox="1"/>
          <p:nvPr/>
        </p:nvSpPr>
        <p:spPr>
          <a:xfrm>
            <a:off x="5869577" y="1826977"/>
            <a:ext cx="61830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The following slides contain the hitters and pitchers WAR tables for 2022, 2023, and 2024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The teams will be ranked by </a:t>
            </a:r>
            <a:r>
              <a:rPr lang="en-US" b="1" dirty="0">
                <a:highlight>
                  <a:srgbClr val="FFFF00"/>
                </a:highlight>
              </a:rPr>
              <a:t>WAR Change/Player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rather than overall WAR change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Since all tables on the same scale and differing # of players in each run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Breakdowns of the top, bottom, and most extreme teams based on the primary contributors to their gains/losses are included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Breakdowns for the Rangers in each year will be covered as well</a:t>
            </a:r>
          </a:p>
          <a:p>
            <a:pPr lvl="1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38EF1FD0-AC07-D8AA-12F4-A22616F94F89}"/>
              </a:ext>
            </a:extLst>
          </p:cNvPr>
          <p:cNvSpPr txBox="1">
            <a:spLocks/>
          </p:cNvSpPr>
          <p:nvPr/>
        </p:nvSpPr>
        <p:spPr>
          <a:xfrm>
            <a:off x="1798865" y="179614"/>
            <a:ext cx="8594271" cy="99422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(6) Scaled Tables By Year</a:t>
            </a:r>
          </a:p>
        </p:txBody>
      </p:sp>
    </p:spTree>
    <p:extLst>
      <p:ext uri="{BB962C8B-B14F-4D97-AF65-F5344CB8AC3E}">
        <p14:creationId xmlns:p14="http://schemas.microsoft.com/office/powerpoint/2010/main" val="3171333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61122DE-2DDA-2477-C937-F3E53488E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156" y="790782"/>
            <a:ext cx="8509687" cy="55647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B49A43-1B3E-44E5-BA30-C6803896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8619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2022 Hitters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3867E8-4930-7FE0-4A98-F29FB8911404}"/>
              </a:ext>
            </a:extLst>
          </p:cNvPr>
          <p:cNvSpPr/>
          <p:nvPr/>
        </p:nvSpPr>
        <p:spPr>
          <a:xfrm>
            <a:off x="1841156" y="3331597"/>
            <a:ext cx="8509687" cy="1669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8B4D41-38BE-FB5A-46F9-A1641429A3B7}"/>
              </a:ext>
            </a:extLst>
          </p:cNvPr>
          <p:cNvSpPr txBox="1"/>
          <p:nvPr/>
        </p:nvSpPr>
        <p:spPr>
          <a:xfrm>
            <a:off x="1383980" y="3275111"/>
            <a:ext cx="4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#13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993F56-D611-05BF-E4D5-0A5940DBF65F}"/>
              </a:ext>
            </a:extLst>
          </p:cNvPr>
          <p:cNvSpPr/>
          <p:nvPr/>
        </p:nvSpPr>
        <p:spPr>
          <a:xfrm>
            <a:off x="8694420" y="6096000"/>
            <a:ext cx="1656423" cy="25949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7D300E-C9DE-5B64-83CB-6C782697697F}"/>
              </a:ext>
            </a:extLst>
          </p:cNvPr>
          <p:cNvSpPr txBox="1"/>
          <p:nvPr/>
        </p:nvSpPr>
        <p:spPr>
          <a:xfrm>
            <a:off x="10350843" y="6087245"/>
            <a:ext cx="1740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FF00"/>
                </a:solidFill>
              </a:rPr>
              <a:t>Net change close to zero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E2D4F2-D57E-CF15-6967-B613F0D89790}"/>
              </a:ext>
            </a:extLst>
          </p:cNvPr>
          <p:cNvSpPr/>
          <p:nvPr/>
        </p:nvSpPr>
        <p:spPr>
          <a:xfrm>
            <a:off x="8694420" y="1156944"/>
            <a:ext cx="1656423" cy="493905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81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9A43-1B3E-44E5-BA30-C6803896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8619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2022 Hitters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5CC42-D332-60AA-FAF7-A0C520C60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1224"/>
            <a:ext cx="9087338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b="1" i="1" dirty="0">
                <a:solidFill>
                  <a:schemeClr val="bg1"/>
                </a:solidFill>
              </a:rPr>
              <a:t>Top Team: AZ</a:t>
            </a:r>
          </a:p>
          <a:p>
            <a:r>
              <a:rPr lang="en-US" sz="1800" dirty="0">
                <a:solidFill>
                  <a:schemeClr val="bg1"/>
                </a:solidFill>
              </a:rPr>
              <a:t>Biggest positive contributor(s) in both runs –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PD WAR Change (+6.01)</a:t>
            </a:r>
          </a:p>
          <a:p>
            <a:pPr lvl="2"/>
            <a:r>
              <a:rPr lang="en-US" sz="1400" dirty="0">
                <a:solidFill>
                  <a:schemeClr val="bg1"/>
                </a:solidFill>
              </a:rPr>
              <a:t>Primary cause(s) – </a:t>
            </a:r>
            <a:r>
              <a:rPr lang="en-US" sz="1400" b="1" dirty="0">
                <a:solidFill>
                  <a:schemeClr val="bg1"/>
                </a:solidFill>
              </a:rPr>
              <a:t>Corbin Carroll (+9.9)</a:t>
            </a:r>
            <a:endParaRPr lang="en-US" sz="2200" b="1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Biggest positive contributor(s) in one run –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Late Bloomers WAR Change (+20.16)</a:t>
            </a:r>
          </a:p>
          <a:p>
            <a:pPr lvl="2"/>
            <a:r>
              <a:rPr lang="en-US" sz="1400" dirty="0">
                <a:solidFill>
                  <a:schemeClr val="bg1"/>
                </a:solidFill>
              </a:rPr>
              <a:t>Primary cause(s) – </a:t>
            </a:r>
            <a:r>
              <a:rPr lang="en-US" sz="1400" b="1" dirty="0">
                <a:solidFill>
                  <a:schemeClr val="bg1"/>
                </a:solidFill>
              </a:rPr>
              <a:t>Jordan </a:t>
            </a:r>
            <a:r>
              <a:rPr lang="en-US" sz="1400" b="1" dirty="0" err="1">
                <a:solidFill>
                  <a:schemeClr val="bg1"/>
                </a:solidFill>
              </a:rPr>
              <a:t>Lawlar</a:t>
            </a:r>
            <a:r>
              <a:rPr lang="en-US" sz="1400" b="1" dirty="0">
                <a:solidFill>
                  <a:schemeClr val="bg1"/>
                </a:solidFill>
              </a:rPr>
              <a:t> (+15.04)</a:t>
            </a:r>
          </a:p>
          <a:p>
            <a:pPr lvl="2"/>
            <a:endParaRPr lang="en-US" sz="1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 b="1" i="1" dirty="0">
                <a:solidFill>
                  <a:schemeClr val="bg1"/>
                </a:solidFill>
              </a:rPr>
              <a:t>Bottom Team: DET</a:t>
            </a:r>
          </a:p>
          <a:p>
            <a:r>
              <a:rPr lang="en-US" sz="1800" dirty="0">
                <a:solidFill>
                  <a:schemeClr val="bg1"/>
                </a:solidFill>
              </a:rPr>
              <a:t>Biggest negative contributor(s) in both runs –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PD WAR Change (-10.13)</a:t>
            </a:r>
          </a:p>
          <a:p>
            <a:pPr lvl="2"/>
            <a:r>
              <a:rPr lang="en-US" sz="1400" dirty="0">
                <a:solidFill>
                  <a:schemeClr val="bg1"/>
                </a:solidFill>
              </a:rPr>
              <a:t>Primary cause(s) – JD McLaughlin (-2.22), Ryan </a:t>
            </a:r>
            <a:r>
              <a:rPr lang="en-US" sz="1400" dirty="0" err="1">
                <a:solidFill>
                  <a:schemeClr val="bg1"/>
                </a:solidFill>
              </a:rPr>
              <a:t>Kreidler</a:t>
            </a:r>
            <a:r>
              <a:rPr lang="en-US" sz="1400" dirty="0">
                <a:solidFill>
                  <a:schemeClr val="bg1"/>
                </a:solidFill>
              </a:rPr>
              <a:t> (-1.89), Daniel Cabrera (-1.35)</a:t>
            </a:r>
          </a:p>
          <a:p>
            <a:r>
              <a:rPr lang="en-US" sz="1800" dirty="0">
                <a:solidFill>
                  <a:schemeClr val="bg1"/>
                </a:solidFill>
              </a:rPr>
              <a:t>Biggest negative contributor(s) in one run –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Called Up WAR Change (-60.81)</a:t>
            </a:r>
          </a:p>
          <a:p>
            <a:pPr lvl="2"/>
            <a:r>
              <a:rPr lang="en-US" sz="1400" dirty="0">
                <a:solidFill>
                  <a:schemeClr val="bg1"/>
                </a:solidFill>
              </a:rPr>
              <a:t>Primary cause(s) – </a:t>
            </a:r>
            <a:r>
              <a:rPr lang="en-US" sz="1400" b="1" dirty="0">
                <a:solidFill>
                  <a:schemeClr val="bg1"/>
                </a:solidFill>
              </a:rPr>
              <a:t>Spencer </a:t>
            </a:r>
            <a:r>
              <a:rPr lang="en-US" sz="1400" b="1" dirty="0" err="1">
                <a:solidFill>
                  <a:schemeClr val="bg1"/>
                </a:solidFill>
              </a:rPr>
              <a:t>Torkelson</a:t>
            </a:r>
            <a:r>
              <a:rPr lang="en-US" sz="1400" b="1" dirty="0">
                <a:solidFill>
                  <a:schemeClr val="bg1"/>
                </a:solidFill>
              </a:rPr>
              <a:t> (-29.74), Riley Greene (-29.53)</a:t>
            </a:r>
          </a:p>
          <a:p>
            <a:pPr lvl="1"/>
            <a:endParaRPr lang="en-US" sz="1400" dirty="0">
              <a:solidFill>
                <a:schemeClr val="bg1"/>
              </a:solidFill>
            </a:endParaRPr>
          </a:p>
          <a:p>
            <a:pPr lvl="2"/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990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9A43-1B3E-44E5-BA30-C6803896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8619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2022 Hitters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5CC42-D332-60AA-FAF7-A0C520C60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1224"/>
            <a:ext cx="908733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i="1" dirty="0">
                <a:solidFill>
                  <a:schemeClr val="bg1"/>
                </a:solidFill>
              </a:rPr>
              <a:t>Extremes:</a:t>
            </a:r>
          </a:p>
          <a:p>
            <a:r>
              <a:rPr lang="en-US" sz="1800" dirty="0">
                <a:solidFill>
                  <a:schemeClr val="bg1"/>
                </a:solidFill>
              </a:rPr>
              <a:t>Most extreme trade change: SD (-9.08)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Primary cause(s) – Robert Hassell (-4.76), </a:t>
            </a:r>
            <a:r>
              <a:rPr lang="en-US" sz="1400" b="1" dirty="0" err="1">
                <a:solidFill>
                  <a:schemeClr val="bg1"/>
                </a:solidFill>
              </a:rPr>
              <a:t>Esteury</a:t>
            </a:r>
            <a:r>
              <a:rPr lang="en-US" sz="1400" b="1" dirty="0">
                <a:solidFill>
                  <a:schemeClr val="bg1"/>
                </a:solidFill>
              </a:rPr>
              <a:t> Ruiz (-2.66)</a:t>
            </a:r>
          </a:p>
          <a:p>
            <a:r>
              <a:rPr lang="en-US" sz="1800" dirty="0">
                <a:solidFill>
                  <a:schemeClr val="bg1"/>
                </a:solidFill>
              </a:rPr>
              <a:t>Most extreme acquire change:  CIN (+7.55)</a:t>
            </a:r>
            <a:endParaRPr lang="en-US" sz="600" dirty="0">
              <a:solidFill>
                <a:schemeClr val="bg1"/>
              </a:solidFill>
            </a:endParaRP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Primary cause(s) – </a:t>
            </a:r>
            <a:r>
              <a:rPr lang="en-US" sz="1400" b="1" dirty="0" err="1">
                <a:solidFill>
                  <a:schemeClr val="bg1"/>
                </a:solidFill>
              </a:rPr>
              <a:t>Noelvi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solidFill>
                  <a:schemeClr val="bg1"/>
                </a:solidFill>
              </a:rPr>
              <a:t>Marte</a:t>
            </a:r>
            <a:r>
              <a:rPr lang="en-US" sz="1400" b="1" dirty="0">
                <a:solidFill>
                  <a:schemeClr val="bg1"/>
                </a:solidFill>
              </a:rPr>
              <a:t> (+3.05), Spencer Steer (+2.73), Christian Encarnacion-Strand (+1.78)</a:t>
            </a:r>
          </a:p>
          <a:p>
            <a:r>
              <a:rPr lang="en-US" sz="1800" dirty="0">
                <a:solidFill>
                  <a:schemeClr val="bg1"/>
                </a:solidFill>
              </a:rPr>
              <a:t>Most extreme PD change: NYM (-26.58)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Primary cause(s) – </a:t>
            </a:r>
            <a:r>
              <a:rPr lang="en-US" sz="1400" b="1" dirty="0">
                <a:solidFill>
                  <a:schemeClr val="bg1"/>
                </a:solidFill>
              </a:rPr>
              <a:t>Francisco Alvarez (-15.78), </a:t>
            </a:r>
            <a:r>
              <a:rPr lang="en-US" sz="1400" dirty="0">
                <a:solidFill>
                  <a:schemeClr val="bg1"/>
                </a:solidFill>
              </a:rPr>
              <a:t>Khalil Lee (-4.32)</a:t>
            </a:r>
          </a:p>
          <a:p>
            <a:r>
              <a:rPr lang="en-US" sz="1800" dirty="0">
                <a:solidFill>
                  <a:schemeClr val="bg1"/>
                </a:solidFill>
              </a:rPr>
              <a:t>Most extreme called up change: DET (-60.81)</a:t>
            </a:r>
          </a:p>
          <a:p>
            <a:r>
              <a:rPr lang="en-US" sz="1800" dirty="0">
                <a:solidFill>
                  <a:schemeClr val="bg1"/>
                </a:solidFill>
              </a:rPr>
              <a:t>Most extreme drafted change: BAL (+10.83)</a:t>
            </a:r>
          </a:p>
          <a:p>
            <a:pPr lvl="1"/>
            <a:r>
              <a:rPr lang="en-US" sz="1400" b="1" dirty="0">
                <a:solidFill>
                  <a:schemeClr val="bg1"/>
                </a:solidFill>
              </a:rPr>
              <a:t>Jackson Holliday (+4.32), </a:t>
            </a:r>
            <a:r>
              <a:rPr lang="en-US" sz="1400" dirty="0">
                <a:solidFill>
                  <a:schemeClr val="bg1"/>
                </a:solidFill>
              </a:rPr>
              <a:t>Dylan Beavers (+2.24), Max Wagner (+1.92)</a:t>
            </a:r>
          </a:p>
          <a:p>
            <a:r>
              <a:rPr lang="en-US" sz="1800" dirty="0">
                <a:solidFill>
                  <a:schemeClr val="bg1"/>
                </a:solidFill>
              </a:rPr>
              <a:t>Most extreme late bloomers change: AZ (+20.16)</a:t>
            </a:r>
          </a:p>
          <a:p>
            <a:r>
              <a:rPr lang="en-US" sz="1800" dirty="0">
                <a:solidFill>
                  <a:schemeClr val="bg1"/>
                </a:solidFill>
              </a:rPr>
              <a:t>Most extreme released change: TEX (-14.16)</a:t>
            </a:r>
          </a:p>
        </p:txBody>
      </p:sp>
    </p:spTree>
    <p:extLst>
      <p:ext uri="{BB962C8B-B14F-4D97-AF65-F5344CB8AC3E}">
        <p14:creationId xmlns:p14="http://schemas.microsoft.com/office/powerpoint/2010/main" val="874483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9A43-1B3E-44E5-BA30-C6803896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8619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2022 Hitters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5CC42-D332-60AA-FAF7-A0C520C60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1224"/>
            <a:ext cx="908733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chemeClr val="bg1"/>
                </a:solidFill>
              </a:rPr>
              <a:t>Rangers:</a:t>
            </a:r>
          </a:p>
          <a:p>
            <a:pPr marL="0" indent="0">
              <a:buNone/>
            </a:pPr>
            <a:endParaRPr lang="en-US" sz="1800" b="1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Full Year: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E6152B-8253-E101-38C0-2DCEC5E51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812"/>
          <a:stretch/>
        </p:blipFill>
        <p:spPr>
          <a:xfrm>
            <a:off x="495946" y="2247900"/>
            <a:ext cx="3541032" cy="1724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1CC841-D391-99DB-4BD7-A30BBB07C6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712"/>
          <a:stretch/>
        </p:blipFill>
        <p:spPr>
          <a:xfrm>
            <a:off x="495946" y="4248150"/>
            <a:ext cx="3541032" cy="1332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72312B-F246-D9D2-09A8-6C834D0B0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8913" y="592916"/>
            <a:ext cx="4505098" cy="1657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D8B97F-0335-EAC4-AF45-FFD63A1345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8913" y="2568574"/>
            <a:ext cx="4505098" cy="10441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26CC09-19E0-F673-8852-0EA62BAD8140}"/>
              </a:ext>
            </a:extLst>
          </p:cNvPr>
          <p:cNvSpPr txBox="1"/>
          <p:nvPr/>
        </p:nvSpPr>
        <p:spPr>
          <a:xfrm>
            <a:off x="5338943" y="1236925"/>
            <a:ext cx="5948181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Traded: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Acquired: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Drafted (+0.07) 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Griffin Cheney (+0.04), Josh Hatcher (+0.03)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Called Up (-1.92) 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Josh Smith (-1.92)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Late Bloomers (+11.03) 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Yeison </a:t>
            </a:r>
            <a:r>
              <a:rPr lang="en-US" sz="1400" dirty="0" err="1">
                <a:solidFill>
                  <a:schemeClr val="bg1"/>
                </a:solidFill>
              </a:rPr>
              <a:t>Morrobel</a:t>
            </a:r>
            <a:r>
              <a:rPr lang="en-US" sz="1400" dirty="0">
                <a:solidFill>
                  <a:schemeClr val="bg1"/>
                </a:solidFill>
              </a:rPr>
              <a:t> (+2.13), Maximo Acosta (+1.76), Ian Moller (+1.57)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Released (-14.16) 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Jose Felix (-5.12), Bayron Lora (-3.83)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C3C815-9A6F-0B98-A8B7-6B92D6C88FEA}"/>
              </a:ext>
            </a:extLst>
          </p:cNvPr>
          <p:cNvSpPr txBox="1"/>
          <p:nvPr/>
        </p:nvSpPr>
        <p:spPr>
          <a:xfrm>
            <a:off x="400013" y="1683282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#22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F5670B-DA13-049F-3B74-4B5DEE8C35B6}"/>
              </a:ext>
            </a:extLst>
          </p:cNvPr>
          <p:cNvSpPr txBox="1"/>
          <p:nvPr/>
        </p:nvSpPr>
        <p:spPr>
          <a:xfrm>
            <a:off x="4838224" y="1180189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#19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9FC2D2-2EDA-449F-6CAC-25A71152F70E}"/>
              </a:ext>
            </a:extLst>
          </p:cNvPr>
          <p:cNvSpPr txBox="1"/>
          <p:nvPr/>
        </p:nvSpPr>
        <p:spPr>
          <a:xfrm>
            <a:off x="4838223" y="2925246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#17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7F5004-FB64-C23A-A6CC-F54F3E561862}"/>
              </a:ext>
            </a:extLst>
          </p:cNvPr>
          <p:cNvSpPr txBox="1"/>
          <p:nvPr/>
        </p:nvSpPr>
        <p:spPr>
          <a:xfrm>
            <a:off x="4844540" y="3787259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#29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3C6A3B-7457-0412-F29F-B849838D202F}"/>
              </a:ext>
            </a:extLst>
          </p:cNvPr>
          <p:cNvSpPr txBox="1"/>
          <p:nvPr/>
        </p:nvSpPr>
        <p:spPr>
          <a:xfrm>
            <a:off x="4838222" y="4400745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#19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3FD8AA-33CE-522D-F118-502E2FC1B94F}"/>
              </a:ext>
            </a:extLst>
          </p:cNvPr>
          <p:cNvSpPr txBox="1"/>
          <p:nvPr/>
        </p:nvSpPr>
        <p:spPr>
          <a:xfrm>
            <a:off x="4847748" y="5052384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#6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047C36-8170-C06F-688E-A152618E3C1A}"/>
              </a:ext>
            </a:extLst>
          </p:cNvPr>
          <p:cNvSpPr txBox="1"/>
          <p:nvPr/>
        </p:nvSpPr>
        <p:spPr>
          <a:xfrm>
            <a:off x="4838221" y="5677811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#30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F81C2C-BF4B-0E5D-099E-E2B31C5EBB29}"/>
              </a:ext>
            </a:extLst>
          </p:cNvPr>
          <p:cNvSpPr txBox="1"/>
          <p:nvPr/>
        </p:nvSpPr>
        <p:spPr>
          <a:xfrm>
            <a:off x="1622696" y="593441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 MLB Rank</a:t>
            </a:r>
          </a:p>
        </p:txBody>
      </p:sp>
    </p:spTree>
    <p:extLst>
      <p:ext uri="{BB962C8B-B14F-4D97-AF65-F5344CB8AC3E}">
        <p14:creationId xmlns:p14="http://schemas.microsoft.com/office/powerpoint/2010/main" val="2472197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61122DE-2DDA-2477-C937-F3E53488E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6548" y="790782"/>
            <a:ext cx="8358903" cy="55647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B49A43-1B3E-44E5-BA30-C6803896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8619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2023 Hitters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C3AAF0-C915-7404-8061-22E3D6DD3839}"/>
              </a:ext>
            </a:extLst>
          </p:cNvPr>
          <p:cNvSpPr/>
          <p:nvPr/>
        </p:nvSpPr>
        <p:spPr>
          <a:xfrm>
            <a:off x="1916548" y="5470498"/>
            <a:ext cx="8358903" cy="159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F498AD-B849-C68D-B54B-B42365A85285}"/>
              </a:ext>
            </a:extLst>
          </p:cNvPr>
          <p:cNvSpPr txBox="1"/>
          <p:nvPr/>
        </p:nvSpPr>
        <p:spPr>
          <a:xfrm>
            <a:off x="1459372" y="5396121"/>
            <a:ext cx="4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#27</a:t>
            </a:r>
          </a:p>
        </p:txBody>
      </p:sp>
    </p:spTree>
    <p:extLst>
      <p:ext uri="{BB962C8B-B14F-4D97-AF65-F5344CB8AC3E}">
        <p14:creationId xmlns:p14="http://schemas.microsoft.com/office/powerpoint/2010/main" val="1634699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4E8D9D-E56C-4ED2-991F-E52AA5110330}"/>
              </a:ext>
            </a:extLst>
          </p:cNvPr>
          <p:cNvSpPr txBox="1"/>
          <p:nvPr/>
        </p:nvSpPr>
        <p:spPr>
          <a:xfrm>
            <a:off x="6516870" y="911487"/>
            <a:ext cx="53782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Analyzing Prospect Management Using Projected WAR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775CA2-8D3F-7EA9-7F66-3B10CDF37C57}"/>
              </a:ext>
            </a:extLst>
          </p:cNvPr>
          <p:cNvSpPr txBox="1"/>
          <p:nvPr/>
        </p:nvSpPr>
        <p:spPr>
          <a:xfrm>
            <a:off x="5964160" y="3429000"/>
            <a:ext cx="58697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Mex Tables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What We Want to Achieve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Prospect Classification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Creating the Table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Scaling the Table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Scaled Tables by Year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WAR Ranking by Org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How Prospect Management Impacts Big League Success</a:t>
            </a:r>
            <a:endParaRPr lang="en-US" sz="1800" b="1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373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9A43-1B3E-44E5-BA30-C6803896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8619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2023 Hitters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5CC42-D332-60AA-FAF7-A0C520C60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1224"/>
            <a:ext cx="9087338" cy="46964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b="1" i="1" dirty="0">
                <a:solidFill>
                  <a:schemeClr val="bg1"/>
                </a:solidFill>
              </a:rPr>
              <a:t>Top Team: SEA</a:t>
            </a:r>
          </a:p>
          <a:p>
            <a:r>
              <a:rPr lang="en-US" sz="1800" dirty="0">
                <a:solidFill>
                  <a:schemeClr val="bg1"/>
                </a:solidFill>
              </a:rPr>
              <a:t>Biggest positive contributor(s) in both runs –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Acquired WAR Change (+3.58)</a:t>
            </a:r>
          </a:p>
          <a:p>
            <a:pPr lvl="2"/>
            <a:r>
              <a:rPr lang="en-US" sz="1400" dirty="0">
                <a:solidFill>
                  <a:schemeClr val="bg1"/>
                </a:solidFill>
              </a:rPr>
              <a:t>Primary cause(s) – Dominic Canzone (+2.17), Ryan Bliss (+1.4)</a:t>
            </a:r>
            <a:endParaRPr lang="en-US" sz="22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Biggest positive contributor(s) in one run –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Drafted WAR Change (+9.5)</a:t>
            </a:r>
          </a:p>
          <a:p>
            <a:pPr lvl="2"/>
            <a:r>
              <a:rPr lang="en-US" sz="1400" dirty="0">
                <a:solidFill>
                  <a:schemeClr val="bg1"/>
                </a:solidFill>
              </a:rPr>
              <a:t>Primary cause(s) – </a:t>
            </a:r>
            <a:r>
              <a:rPr lang="en-US" sz="1400" b="1" dirty="0">
                <a:solidFill>
                  <a:schemeClr val="bg1"/>
                </a:solidFill>
              </a:rPr>
              <a:t>Colt Emerson (+5.33), </a:t>
            </a:r>
            <a:r>
              <a:rPr lang="en-US" sz="1400" dirty="0">
                <a:solidFill>
                  <a:schemeClr val="bg1"/>
                </a:solidFill>
              </a:rPr>
              <a:t>Tai Peete (+2.4), Aidan Smith (+1.3)</a:t>
            </a:r>
          </a:p>
          <a:p>
            <a:pPr lvl="2"/>
            <a:endParaRPr lang="en-US" sz="1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 b="1" i="1" dirty="0">
                <a:solidFill>
                  <a:schemeClr val="bg1"/>
                </a:solidFill>
              </a:rPr>
              <a:t>Bottom Team: MIA</a:t>
            </a:r>
          </a:p>
          <a:p>
            <a:r>
              <a:rPr lang="en-US" sz="1800" dirty="0">
                <a:solidFill>
                  <a:schemeClr val="bg1"/>
                </a:solidFill>
              </a:rPr>
              <a:t>Biggest negative contributor(s) in both runs –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PD WAR Change (-10.09)</a:t>
            </a:r>
          </a:p>
          <a:p>
            <a:pPr lvl="2"/>
            <a:r>
              <a:rPr lang="en-US" sz="1400" dirty="0">
                <a:solidFill>
                  <a:schemeClr val="bg1"/>
                </a:solidFill>
              </a:rPr>
              <a:t>Primary cause(s) – </a:t>
            </a:r>
            <a:r>
              <a:rPr lang="en-US" sz="1400" dirty="0" err="1">
                <a:solidFill>
                  <a:schemeClr val="bg1"/>
                </a:solidFill>
              </a:rPr>
              <a:t>Yiddi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Cappe</a:t>
            </a:r>
            <a:r>
              <a:rPr lang="en-US" sz="1400" dirty="0">
                <a:solidFill>
                  <a:schemeClr val="bg1"/>
                </a:solidFill>
              </a:rPr>
              <a:t> (-1.62), Jacob Amaya (-1.33), Peyton Burdick (-1.32)</a:t>
            </a:r>
          </a:p>
          <a:p>
            <a:r>
              <a:rPr lang="en-US" sz="1800" dirty="0">
                <a:solidFill>
                  <a:schemeClr val="bg1"/>
                </a:solidFill>
              </a:rPr>
              <a:t>Biggest negative contributor(s) in one run –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Released WAR Change (-0.98)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There weren’t any categories that dramatically fell off, but they had no category which really improved</a:t>
            </a:r>
          </a:p>
          <a:p>
            <a:pPr lvl="2"/>
            <a:endParaRPr lang="en-US" sz="1000" dirty="0">
              <a:solidFill>
                <a:schemeClr val="bg1"/>
              </a:solidFill>
            </a:endParaRPr>
          </a:p>
          <a:p>
            <a:pPr lvl="2"/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164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9A43-1B3E-44E5-BA30-C6803896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8619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2023 Hitters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5CC42-D332-60AA-FAF7-A0C520C60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1224"/>
            <a:ext cx="908733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i="1" dirty="0">
                <a:solidFill>
                  <a:schemeClr val="bg1"/>
                </a:solidFill>
              </a:rPr>
              <a:t>Extremes:</a:t>
            </a:r>
          </a:p>
          <a:p>
            <a:r>
              <a:rPr lang="en-US" sz="1800" dirty="0">
                <a:solidFill>
                  <a:schemeClr val="bg1"/>
                </a:solidFill>
              </a:rPr>
              <a:t>Most extreme trade change: HOU (-7.01)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Primary cause(s) – </a:t>
            </a:r>
            <a:r>
              <a:rPr lang="en-US" sz="1400" b="1" dirty="0">
                <a:solidFill>
                  <a:schemeClr val="bg1"/>
                </a:solidFill>
              </a:rPr>
              <a:t>Ryan Clifford (-3.58), Drew Gilbert (-1.88), </a:t>
            </a:r>
            <a:r>
              <a:rPr lang="en-US" sz="1400" dirty="0">
                <a:solidFill>
                  <a:schemeClr val="bg1"/>
                </a:solidFill>
              </a:rPr>
              <a:t>Korey Lee (-1)</a:t>
            </a:r>
          </a:p>
          <a:p>
            <a:r>
              <a:rPr lang="en-US" sz="1800" dirty="0">
                <a:solidFill>
                  <a:schemeClr val="bg1"/>
                </a:solidFill>
              </a:rPr>
              <a:t>Most extreme acquire change:  NYM (+8.07)</a:t>
            </a:r>
            <a:endParaRPr lang="en-US" sz="600" dirty="0">
              <a:solidFill>
                <a:schemeClr val="bg1"/>
              </a:solidFill>
            </a:endParaRP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Primary cause(s) – </a:t>
            </a:r>
            <a:r>
              <a:rPr lang="en-US" sz="1400" b="1" dirty="0">
                <a:solidFill>
                  <a:schemeClr val="bg1"/>
                </a:solidFill>
              </a:rPr>
              <a:t>Ryan Clifford (+3.58), </a:t>
            </a:r>
            <a:r>
              <a:rPr lang="en-US" sz="1400" b="1" dirty="0" err="1">
                <a:solidFill>
                  <a:schemeClr val="bg1"/>
                </a:solidFill>
              </a:rPr>
              <a:t>Luisangel</a:t>
            </a:r>
            <a:r>
              <a:rPr lang="en-US" sz="1400" b="1" dirty="0">
                <a:solidFill>
                  <a:schemeClr val="bg1"/>
                </a:solidFill>
              </a:rPr>
              <a:t> Acuna (+2.01), Drew Gilbert (+1.88)</a:t>
            </a:r>
          </a:p>
          <a:p>
            <a:r>
              <a:rPr lang="en-US" sz="1800" dirty="0">
                <a:solidFill>
                  <a:schemeClr val="bg1"/>
                </a:solidFill>
              </a:rPr>
              <a:t>Most extreme PD change: CLE (-19.11)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Primary cause(s) – Jake Fox (-2.38), Joseph Naranjo (-2.27), Angel </a:t>
            </a:r>
            <a:r>
              <a:rPr lang="en-US" sz="1400" dirty="0" err="1">
                <a:solidFill>
                  <a:schemeClr val="bg1"/>
                </a:solidFill>
              </a:rPr>
              <a:t>Genao</a:t>
            </a:r>
            <a:r>
              <a:rPr lang="en-US" sz="1400" dirty="0">
                <a:solidFill>
                  <a:schemeClr val="bg1"/>
                </a:solidFill>
              </a:rPr>
              <a:t> (-1.96)</a:t>
            </a:r>
          </a:p>
          <a:p>
            <a:r>
              <a:rPr lang="en-US" sz="1800" dirty="0">
                <a:solidFill>
                  <a:schemeClr val="bg1"/>
                </a:solidFill>
              </a:rPr>
              <a:t>Most extreme called up change: NYM (-23.4)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Primary cause(s) – </a:t>
            </a:r>
            <a:r>
              <a:rPr lang="en-US" sz="1400" b="1" dirty="0">
                <a:solidFill>
                  <a:schemeClr val="bg1"/>
                </a:solidFill>
              </a:rPr>
              <a:t>Francisco Alvarez (-12.27), Brett </a:t>
            </a:r>
            <a:r>
              <a:rPr lang="en-US" sz="1400" b="1" dirty="0" err="1">
                <a:solidFill>
                  <a:schemeClr val="bg1"/>
                </a:solidFill>
              </a:rPr>
              <a:t>Baty</a:t>
            </a:r>
            <a:r>
              <a:rPr lang="en-US" sz="1400" b="1" dirty="0">
                <a:solidFill>
                  <a:schemeClr val="bg1"/>
                </a:solidFill>
              </a:rPr>
              <a:t> (-8.16), Mark </a:t>
            </a:r>
            <a:r>
              <a:rPr lang="en-US" sz="1400" b="1" dirty="0" err="1">
                <a:solidFill>
                  <a:schemeClr val="bg1"/>
                </a:solidFill>
              </a:rPr>
              <a:t>Vientos</a:t>
            </a:r>
            <a:r>
              <a:rPr lang="en-US" sz="1400" b="1" dirty="0">
                <a:solidFill>
                  <a:schemeClr val="bg1"/>
                </a:solidFill>
              </a:rPr>
              <a:t> (-2.97)</a:t>
            </a:r>
          </a:p>
          <a:p>
            <a:r>
              <a:rPr lang="en-US" sz="1800" dirty="0">
                <a:solidFill>
                  <a:schemeClr val="bg1"/>
                </a:solidFill>
              </a:rPr>
              <a:t>Most extreme drafted change: SEA (+9.5)</a:t>
            </a:r>
          </a:p>
          <a:p>
            <a:r>
              <a:rPr lang="en-US" sz="1800" dirty="0">
                <a:solidFill>
                  <a:schemeClr val="bg1"/>
                </a:solidFill>
              </a:rPr>
              <a:t>Most extreme late bloomers change: COL (+14.27)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Primary cause(s) – </a:t>
            </a:r>
            <a:r>
              <a:rPr lang="en-US" sz="1400" dirty="0" err="1">
                <a:solidFill>
                  <a:schemeClr val="bg1"/>
                </a:solidFill>
              </a:rPr>
              <a:t>Adael</a:t>
            </a:r>
            <a:r>
              <a:rPr lang="en-US" sz="1400" dirty="0">
                <a:solidFill>
                  <a:schemeClr val="bg1"/>
                </a:solidFill>
              </a:rPr>
              <a:t> Amador (+7.89)</a:t>
            </a:r>
          </a:p>
          <a:p>
            <a:r>
              <a:rPr lang="en-US" sz="1800" dirty="0">
                <a:solidFill>
                  <a:schemeClr val="bg1"/>
                </a:solidFill>
              </a:rPr>
              <a:t>Most extreme released change: TEX (-4.52)</a:t>
            </a:r>
          </a:p>
        </p:txBody>
      </p:sp>
    </p:spTree>
    <p:extLst>
      <p:ext uri="{BB962C8B-B14F-4D97-AF65-F5344CB8AC3E}">
        <p14:creationId xmlns:p14="http://schemas.microsoft.com/office/powerpoint/2010/main" val="1579502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9A43-1B3E-44E5-BA30-C6803896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8619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2023 Hitters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5CC42-D332-60AA-FAF7-A0C520C60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1224"/>
            <a:ext cx="908733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chemeClr val="bg1"/>
                </a:solidFill>
              </a:rPr>
              <a:t>Rangers:</a:t>
            </a:r>
          </a:p>
          <a:p>
            <a:pPr marL="0" indent="0">
              <a:buNone/>
            </a:pPr>
            <a:endParaRPr lang="en-US" sz="1800" b="1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Full Year: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E6152B-8253-E101-38C0-2DCEC5E510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" r="238"/>
          <a:stretch/>
        </p:blipFill>
        <p:spPr>
          <a:xfrm>
            <a:off x="495946" y="2247900"/>
            <a:ext cx="3541032" cy="1724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1CC841-D391-99DB-4BD7-A30BBB07C6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" r="597"/>
          <a:stretch/>
        </p:blipFill>
        <p:spPr>
          <a:xfrm>
            <a:off x="495946" y="4248150"/>
            <a:ext cx="3541032" cy="1332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72312B-F246-D9D2-09A8-6C834D0B0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8913" y="741696"/>
            <a:ext cx="4505098" cy="13597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26CC09-19E0-F673-8852-0EA62BAD8140}"/>
              </a:ext>
            </a:extLst>
          </p:cNvPr>
          <p:cNvSpPr txBox="1"/>
          <p:nvPr/>
        </p:nvSpPr>
        <p:spPr>
          <a:xfrm>
            <a:off x="5338943" y="1236925"/>
            <a:ext cx="5948181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Traded: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Acquired:    N/A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Drafted (+6.45) 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Wyatt Langford (+5.65), </a:t>
            </a:r>
            <a:r>
              <a:rPr lang="en-US" sz="1400" dirty="0">
                <a:solidFill>
                  <a:schemeClr val="bg1"/>
                </a:solidFill>
              </a:rPr>
              <a:t>Quincy Scott (+0.8)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Called Up (-3.96) 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Ezequiel Duran (-2.05), Josh Jung (-1.91)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Late Bloomers (+5.28) 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Anthony Gutierrez (+2.38), Chandler Pollard (+0.99), Tommy Specht (+0.6)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Released (-4.52) 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Bubba Thompson (-2.87)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588962-27F9-AA0E-811E-C5FA99AD50B5}"/>
              </a:ext>
            </a:extLst>
          </p:cNvPr>
          <p:cNvSpPr txBox="1"/>
          <p:nvPr/>
        </p:nvSpPr>
        <p:spPr>
          <a:xfrm>
            <a:off x="400013" y="1683282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#28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3CFCA0-AEDF-2F8F-3688-803E9650EE6A}"/>
              </a:ext>
            </a:extLst>
          </p:cNvPr>
          <p:cNvSpPr txBox="1"/>
          <p:nvPr/>
        </p:nvSpPr>
        <p:spPr>
          <a:xfrm>
            <a:off x="4847748" y="1193442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#29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6F9BA8-66D3-A1C4-B2E6-D1B103517696}"/>
              </a:ext>
            </a:extLst>
          </p:cNvPr>
          <p:cNvSpPr txBox="1"/>
          <p:nvPr/>
        </p:nvSpPr>
        <p:spPr>
          <a:xfrm>
            <a:off x="4847747" y="3776081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#5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37DC2B-1227-2B85-455B-BADC1CB11B8E}"/>
              </a:ext>
            </a:extLst>
          </p:cNvPr>
          <p:cNvSpPr txBox="1"/>
          <p:nvPr/>
        </p:nvSpPr>
        <p:spPr>
          <a:xfrm>
            <a:off x="4847747" y="4401329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#19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0D199C-99E0-B5D7-5717-6C0A2BE00B78}"/>
              </a:ext>
            </a:extLst>
          </p:cNvPr>
          <p:cNvSpPr txBox="1"/>
          <p:nvPr/>
        </p:nvSpPr>
        <p:spPr>
          <a:xfrm>
            <a:off x="4847747" y="5021188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#15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B03139-D993-E870-1ED8-2A2B758E7233}"/>
              </a:ext>
            </a:extLst>
          </p:cNvPr>
          <p:cNvSpPr txBox="1"/>
          <p:nvPr/>
        </p:nvSpPr>
        <p:spPr>
          <a:xfrm>
            <a:off x="4847746" y="5668213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#30</a:t>
            </a:r>
          </a:p>
        </p:txBody>
      </p:sp>
    </p:spTree>
    <p:extLst>
      <p:ext uri="{BB962C8B-B14F-4D97-AF65-F5344CB8AC3E}">
        <p14:creationId xmlns:p14="http://schemas.microsoft.com/office/powerpoint/2010/main" val="3785649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61122DE-2DDA-2477-C937-F3E53488E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3907" y="790782"/>
            <a:ext cx="8264184" cy="55647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B49A43-1B3E-44E5-BA30-C6803896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8619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2024 Hitters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FF9306-E772-8DC1-0BD4-986889F625BD}"/>
              </a:ext>
            </a:extLst>
          </p:cNvPr>
          <p:cNvSpPr/>
          <p:nvPr/>
        </p:nvSpPr>
        <p:spPr>
          <a:xfrm>
            <a:off x="1963908" y="5955793"/>
            <a:ext cx="8264184" cy="1584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63DC43-2D0C-BE3D-E527-32D78C3425EE}"/>
              </a:ext>
            </a:extLst>
          </p:cNvPr>
          <p:cNvSpPr txBox="1"/>
          <p:nvPr/>
        </p:nvSpPr>
        <p:spPr>
          <a:xfrm>
            <a:off x="1506730" y="5881152"/>
            <a:ext cx="4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#30</a:t>
            </a:r>
          </a:p>
        </p:txBody>
      </p:sp>
    </p:spTree>
    <p:extLst>
      <p:ext uri="{BB962C8B-B14F-4D97-AF65-F5344CB8AC3E}">
        <p14:creationId xmlns:p14="http://schemas.microsoft.com/office/powerpoint/2010/main" val="3490669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9A43-1B3E-44E5-BA30-C6803896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8619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2024 Hitters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5CC42-D332-60AA-FAF7-A0C520C60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1224"/>
            <a:ext cx="9087338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b="1" i="1" dirty="0">
                <a:solidFill>
                  <a:schemeClr val="bg1"/>
                </a:solidFill>
              </a:rPr>
              <a:t>Top Team: MIA</a:t>
            </a:r>
          </a:p>
          <a:p>
            <a:r>
              <a:rPr lang="en-US" sz="1800" dirty="0">
                <a:solidFill>
                  <a:schemeClr val="bg1"/>
                </a:solidFill>
              </a:rPr>
              <a:t>Biggest positive contributor(s) in both runs –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Acquired WAR Change (+21.08)</a:t>
            </a:r>
          </a:p>
          <a:p>
            <a:pPr lvl="2"/>
            <a:r>
              <a:rPr lang="en-US" sz="1400" dirty="0">
                <a:solidFill>
                  <a:schemeClr val="bg1"/>
                </a:solidFill>
              </a:rPr>
              <a:t>Primary cause(s) –  </a:t>
            </a:r>
            <a:r>
              <a:rPr lang="en-US" sz="1400" b="1" dirty="0" err="1">
                <a:solidFill>
                  <a:schemeClr val="bg1"/>
                </a:solidFill>
              </a:rPr>
              <a:t>Deyvison</a:t>
            </a:r>
            <a:r>
              <a:rPr lang="en-US" sz="1400" b="1" dirty="0">
                <a:solidFill>
                  <a:schemeClr val="bg1"/>
                </a:solidFill>
              </a:rPr>
              <a:t> De Los Santos (+4.11), Jakob </a:t>
            </a:r>
            <a:r>
              <a:rPr lang="en-US" sz="1400" b="1" dirty="0" err="1">
                <a:solidFill>
                  <a:schemeClr val="bg1"/>
                </a:solidFill>
              </a:rPr>
              <a:t>Marsee</a:t>
            </a:r>
            <a:r>
              <a:rPr lang="en-US" sz="1400" b="1" dirty="0">
                <a:solidFill>
                  <a:schemeClr val="bg1"/>
                </a:solidFill>
              </a:rPr>
              <a:t> (+3.22), Graham Pauley (+2.79)</a:t>
            </a:r>
            <a:endParaRPr lang="en-US" sz="2200" b="1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Biggest positive contributor(s) in one run –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Drafted WAR Change (+13.85)</a:t>
            </a:r>
          </a:p>
          <a:p>
            <a:pPr lvl="2"/>
            <a:r>
              <a:rPr lang="en-US" sz="1400" dirty="0">
                <a:solidFill>
                  <a:schemeClr val="bg1"/>
                </a:solidFill>
              </a:rPr>
              <a:t>Primary cause(s) – Carter Johnson (+3.79) , PJ Morlando (+3.21), Gage Miller (+2.25)</a:t>
            </a:r>
          </a:p>
          <a:p>
            <a:pPr lvl="2"/>
            <a:endParaRPr lang="en-US" sz="1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 b="1" i="1" dirty="0">
                <a:solidFill>
                  <a:schemeClr val="bg1"/>
                </a:solidFill>
              </a:rPr>
              <a:t>Bottom Team: TEX</a:t>
            </a:r>
          </a:p>
          <a:p>
            <a:r>
              <a:rPr lang="en-US" sz="1800" dirty="0">
                <a:solidFill>
                  <a:schemeClr val="bg1"/>
                </a:solidFill>
              </a:rPr>
              <a:t>Biggest negative contributor(s) in both runs –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PD WAR Change (-3.31)</a:t>
            </a:r>
          </a:p>
          <a:p>
            <a:pPr lvl="2"/>
            <a:r>
              <a:rPr lang="en-US" sz="1400" dirty="0">
                <a:solidFill>
                  <a:schemeClr val="bg1"/>
                </a:solidFill>
              </a:rPr>
              <a:t>Primary cause(s) – Jonathan Ornelas (-0.65), </a:t>
            </a:r>
            <a:r>
              <a:rPr lang="en-US" sz="1400" dirty="0" err="1">
                <a:solidFill>
                  <a:schemeClr val="bg1"/>
                </a:solidFill>
              </a:rPr>
              <a:t>Abimelec</a:t>
            </a:r>
            <a:r>
              <a:rPr lang="en-US" sz="1400" dirty="0">
                <a:solidFill>
                  <a:schemeClr val="bg1"/>
                </a:solidFill>
              </a:rPr>
              <a:t> Ortiz (-0.54), Chandler Pollard (-0.46)</a:t>
            </a:r>
          </a:p>
          <a:p>
            <a:r>
              <a:rPr lang="en-US" sz="1800" dirty="0">
                <a:solidFill>
                  <a:schemeClr val="bg1"/>
                </a:solidFill>
              </a:rPr>
              <a:t>Biggest negative contributor(s) in one run –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Called Up WAR Change (-13.84)</a:t>
            </a:r>
          </a:p>
          <a:p>
            <a:pPr lvl="2"/>
            <a:r>
              <a:rPr lang="en-US" sz="1400" dirty="0">
                <a:solidFill>
                  <a:schemeClr val="bg1"/>
                </a:solidFill>
              </a:rPr>
              <a:t>Primary cause(s) – </a:t>
            </a:r>
            <a:r>
              <a:rPr lang="en-US" sz="1400" b="1" dirty="0">
                <a:solidFill>
                  <a:schemeClr val="bg1"/>
                </a:solidFill>
              </a:rPr>
              <a:t>Evan Carter (-7.87), Wyatt Langford (-5.96)</a:t>
            </a:r>
          </a:p>
          <a:p>
            <a:pPr lvl="1"/>
            <a:endParaRPr lang="en-US" sz="1400" dirty="0">
              <a:solidFill>
                <a:schemeClr val="bg1"/>
              </a:solidFill>
            </a:endParaRPr>
          </a:p>
          <a:p>
            <a:pPr lvl="2"/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877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9A43-1B3E-44E5-BA30-C6803896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8619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2024 Hitters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5CC42-D332-60AA-FAF7-A0C520C60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1224"/>
            <a:ext cx="908733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i="1" dirty="0">
                <a:solidFill>
                  <a:schemeClr val="bg1"/>
                </a:solidFill>
              </a:rPr>
              <a:t>Extremes:</a:t>
            </a:r>
          </a:p>
          <a:p>
            <a:r>
              <a:rPr lang="en-US" sz="1800" dirty="0">
                <a:solidFill>
                  <a:schemeClr val="bg1"/>
                </a:solidFill>
              </a:rPr>
              <a:t>Most extreme trade change: SD (-12.41)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Primary cause(s) – </a:t>
            </a:r>
            <a:r>
              <a:rPr lang="en-US" sz="1400" b="1" dirty="0">
                <a:solidFill>
                  <a:schemeClr val="bg1"/>
                </a:solidFill>
              </a:rPr>
              <a:t>Jacob </a:t>
            </a:r>
            <a:r>
              <a:rPr lang="en-US" sz="1400" b="1" dirty="0" err="1">
                <a:solidFill>
                  <a:schemeClr val="bg1"/>
                </a:solidFill>
              </a:rPr>
              <a:t>Marsee</a:t>
            </a:r>
            <a:r>
              <a:rPr lang="en-US" sz="1400" b="1" dirty="0">
                <a:solidFill>
                  <a:schemeClr val="bg1"/>
                </a:solidFill>
              </a:rPr>
              <a:t> (-3.22), Graham Pauley (-2.79), Homer Bush (-2.61)</a:t>
            </a:r>
          </a:p>
          <a:p>
            <a:r>
              <a:rPr lang="en-US" sz="1800" dirty="0">
                <a:solidFill>
                  <a:schemeClr val="bg1"/>
                </a:solidFill>
              </a:rPr>
              <a:t>Most extreme acquire change:  MIA (+21.08)</a:t>
            </a:r>
            <a:endParaRPr lang="en-US" sz="6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Most extreme PD change: WSH (+17.62)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Primary cause(s) – </a:t>
            </a:r>
            <a:r>
              <a:rPr lang="en-US" sz="1400" b="1" dirty="0">
                <a:solidFill>
                  <a:schemeClr val="bg1"/>
                </a:solidFill>
              </a:rPr>
              <a:t>James Wood (+6.92), Trey Lipscomb (+4.34), Dylan Crews (+3.32)</a:t>
            </a:r>
          </a:p>
          <a:p>
            <a:r>
              <a:rPr lang="en-US" sz="1800" dirty="0">
                <a:solidFill>
                  <a:schemeClr val="bg1"/>
                </a:solidFill>
              </a:rPr>
              <a:t>Most extreme called up change: OAK (-15.75)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Primary cause(s) – Zack </a:t>
            </a:r>
            <a:r>
              <a:rPr lang="en-US" sz="1400" dirty="0" err="1">
                <a:solidFill>
                  <a:schemeClr val="bg1"/>
                </a:solidFill>
              </a:rPr>
              <a:t>Gelof</a:t>
            </a:r>
            <a:r>
              <a:rPr lang="en-US" sz="1400" dirty="0">
                <a:solidFill>
                  <a:schemeClr val="bg1"/>
                </a:solidFill>
              </a:rPr>
              <a:t> (-6.78), Tyler </a:t>
            </a:r>
            <a:r>
              <a:rPr lang="en-US" sz="1400" dirty="0" err="1">
                <a:solidFill>
                  <a:schemeClr val="bg1"/>
                </a:solidFill>
              </a:rPr>
              <a:t>Soderstrom</a:t>
            </a:r>
            <a:r>
              <a:rPr lang="en-US" sz="1400" dirty="0">
                <a:solidFill>
                  <a:schemeClr val="bg1"/>
                </a:solidFill>
              </a:rPr>
              <a:t> (-5.61)</a:t>
            </a:r>
          </a:p>
          <a:p>
            <a:r>
              <a:rPr lang="en-US" sz="1800" dirty="0">
                <a:solidFill>
                  <a:schemeClr val="bg1"/>
                </a:solidFill>
              </a:rPr>
              <a:t>Most extreme drafted change: AZ (+17.16)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Primary cause(s) – Slade Caldwell (+6.02), Ryan </a:t>
            </a:r>
            <a:r>
              <a:rPr lang="en-US" sz="1400" dirty="0" err="1">
                <a:solidFill>
                  <a:schemeClr val="bg1"/>
                </a:solidFill>
              </a:rPr>
              <a:t>Waldschmidt</a:t>
            </a:r>
            <a:r>
              <a:rPr lang="en-US" sz="1400" dirty="0">
                <a:solidFill>
                  <a:schemeClr val="bg1"/>
                </a:solidFill>
              </a:rPr>
              <a:t> (+2.77), Ivan Luciano (+2.65)</a:t>
            </a:r>
          </a:p>
          <a:p>
            <a:r>
              <a:rPr lang="en-US" sz="1800" dirty="0">
                <a:solidFill>
                  <a:schemeClr val="bg1"/>
                </a:solidFill>
              </a:rPr>
              <a:t>Most extreme late bloomers change: PHI (+19.14)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Primary cause(s) – Devin </a:t>
            </a:r>
            <a:r>
              <a:rPr lang="en-US" sz="1400" dirty="0" err="1">
                <a:solidFill>
                  <a:schemeClr val="bg1"/>
                </a:solidFill>
              </a:rPr>
              <a:t>Saltiban</a:t>
            </a:r>
            <a:r>
              <a:rPr lang="en-US" sz="1400" dirty="0">
                <a:solidFill>
                  <a:schemeClr val="bg1"/>
                </a:solidFill>
              </a:rPr>
              <a:t> (+4.42), </a:t>
            </a:r>
            <a:r>
              <a:rPr lang="en-US" sz="1400" dirty="0" err="1">
                <a:solidFill>
                  <a:schemeClr val="bg1"/>
                </a:solidFill>
              </a:rPr>
              <a:t>Kehden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Hettiger</a:t>
            </a:r>
            <a:r>
              <a:rPr lang="en-US" sz="1400" dirty="0">
                <a:solidFill>
                  <a:schemeClr val="bg1"/>
                </a:solidFill>
              </a:rPr>
              <a:t> (+4.24), </a:t>
            </a:r>
            <a:r>
              <a:rPr lang="en-US" sz="1400" dirty="0" err="1">
                <a:solidFill>
                  <a:schemeClr val="bg1"/>
                </a:solidFill>
              </a:rPr>
              <a:t>Starlyn</a:t>
            </a:r>
            <a:r>
              <a:rPr lang="en-US" sz="1400" dirty="0">
                <a:solidFill>
                  <a:schemeClr val="bg1"/>
                </a:solidFill>
              </a:rPr>
              <a:t> Caba (+2.81)</a:t>
            </a:r>
          </a:p>
          <a:p>
            <a:r>
              <a:rPr lang="en-US" sz="1800" dirty="0">
                <a:solidFill>
                  <a:schemeClr val="bg1"/>
                </a:solidFill>
              </a:rPr>
              <a:t>Most extreme released change: BAL (-1.46)</a:t>
            </a:r>
          </a:p>
        </p:txBody>
      </p:sp>
    </p:spTree>
    <p:extLst>
      <p:ext uri="{BB962C8B-B14F-4D97-AF65-F5344CB8AC3E}">
        <p14:creationId xmlns:p14="http://schemas.microsoft.com/office/powerpoint/2010/main" val="37386543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9A43-1B3E-44E5-BA30-C6803896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8619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2024 Hitters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5CC42-D332-60AA-FAF7-A0C520C60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1224"/>
            <a:ext cx="908733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chemeClr val="bg1"/>
                </a:solidFill>
              </a:rPr>
              <a:t>Rangers:</a:t>
            </a:r>
          </a:p>
          <a:p>
            <a:pPr marL="0" indent="0">
              <a:buNone/>
            </a:pPr>
            <a:endParaRPr lang="en-US" sz="1800" b="1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Full Year: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E6152B-8253-E101-38C0-2DCEC5E510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6" b="-2128"/>
          <a:stretch/>
        </p:blipFill>
        <p:spPr>
          <a:xfrm>
            <a:off x="495946" y="2117124"/>
            <a:ext cx="3541032" cy="20182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1CC841-D391-99DB-4BD7-A30BBB07C6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" r="1069"/>
          <a:stretch/>
        </p:blipFill>
        <p:spPr>
          <a:xfrm>
            <a:off x="495946" y="4248150"/>
            <a:ext cx="3541032" cy="1332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72312B-F246-D9D2-09A8-6C834D0B0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8913" y="725999"/>
            <a:ext cx="4505098" cy="13911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26CC09-19E0-F673-8852-0EA62BAD8140}"/>
              </a:ext>
            </a:extLst>
          </p:cNvPr>
          <p:cNvSpPr txBox="1"/>
          <p:nvPr/>
        </p:nvSpPr>
        <p:spPr>
          <a:xfrm>
            <a:off x="5338943" y="1236925"/>
            <a:ext cx="5948181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Traded: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Acquired:</a:t>
            </a: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N/A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Drafted (+</a:t>
            </a: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13.02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–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b="1" dirty="0">
                <a:solidFill>
                  <a:prstClr val="white"/>
                </a:solidFill>
                <a:latin typeface="Calibri" panose="020F0502020204030204"/>
              </a:rPr>
              <a:t>Malcolm Moore (+4), </a:t>
            </a: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Devin Fitz-Gerald (+2.56), Josh Springer (+2.16)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Called Up (-</a:t>
            </a: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13.84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–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b="1" dirty="0">
                <a:solidFill>
                  <a:prstClr val="white"/>
                </a:solidFill>
                <a:latin typeface="Calibri" panose="020F0502020204030204"/>
              </a:rPr>
              <a:t>Evan Carter (-7.87), Wyatt Langford (-5.96)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Late Bloomers (+</a:t>
            </a: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9.67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–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 err="1">
                <a:solidFill>
                  <a:prstClr val="white"/>
                </a:solidFill>
                <a:latin typeface="Calibri" panose="020F0502020204030204"/>
              </a:rPr>
              <a:t>Echedry</a:t>
            </a: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 Vargas (+1.96), Maxton Martin (+0.98), Arturo </a:t>
            </a:r>
            <a:r>
              <a:rPr lang="en-US" sz="1400" dirty="0" err="1">
                <a:solidFill>
                  <a:prstClr val="white"/>
                </a:solidFill>
                <a:latin typeface="Calibri" panose="020F0502020204030204"/>
              </a:rPr>
              <a:t>Disla</a:t>
            </a: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 (+0.85)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Released (-</a:t>
            </a: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0.32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 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Geisel Cepeda (-0.12), Benjamin Blackwell (-0.07), JoJo Blackmon (-0.06)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B081D5-3075-CAE1-7073-0E7E9AFE0F56}"/>
              </a:ext>
            </a:extLst>
          </p:cNvPr>
          <p:cNvSpPr txBox="1"/>
          <p:nvPr/>
        </p:nvSpPr>
        <p:spPr>
          <a:xfrm>
            <a:off x="400013" y="1683282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#28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B72516-3B11-BDD9-2C6E-06E73F3DEAF8}"/>
              </a:ext>
            </a:extLst>
          </p:cNvPr>
          <p:cNvSpPr txBox="1"/>
          <p:nvPr/>
        </p:nvSpPr>
        <p:spPr>
          <a:xfrm>
            <a:off x="4847748" y="1181034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#13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F0C60A-05B7-31E9-8C63-BC73C51D6445}"/>
              </a:ext>
            </a:extLst>
          </p:cNvPr>
          <p:cNvSpPr txBox="1"/>
          <p:nvPr/>
        </p:nvSpPr>
        <p:spPr>
          <a:xfrm>
            <a:off x="4847748" y="3766063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#7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233EE-D654-E3FD-ADEE-EEDF41A8BEFE}"/>
              </a:ext>
            </a:extLst>
          </p:cNvPr>
          <p:cNvSpPr txBox="1"/>
          <p:nvPr/>
        </p:nvSpPr>
        <p:spPr>
          <a:xfrm>
            <a:off x="4847747" y="440132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#3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251218-D21E-DE1E-7EA6-6B2896365964}"/>
              </a:ext>
            </a:extLst>
          </p:cNvPr>
          <p:cNvSpPr txBox="1"/>
          <p:nvPr/>
        </p:nvSpPr>
        <p:spPr>
          <a:xfrm>
            <a:off x="4847748" y="5036595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#22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AC1346-BDC0-5009-3E24-C615337D6B36}"/>
              </a:ext>
            </a:extLst>
          </p:cNvPr>
          <p:cNvSpPr txBox="1"/>
          <p:nvPr/>
        </p:nvSpPr>
        <p:spPr>
          <a:xfrm>
            <a:off x="4847748" y="5675916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#9</a:t>
            </a:r>
          </a:p>
        </p:txBody>
      </p:sp>
    </p:spTree>
    <p:extLst>
      <p:ext uri="{BB962C8B-B14F-4D97-AF65-F5344CB8AC3E}">
        <p14:creationId xmlns:p14="http://schemas.microsoft.com/office/powerpoint/2010/main" val="1963776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61122DE-2DDA-2477-C937-F3E53488E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1255" y="790782"/>
            <a:ext cx="8249488" cy="55647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B49A43-1B3E-44E5-BA30-C6803896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8619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2022 Pitchers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47FCA9-6E03-6FC8-5E15-2E770BB04FDF}"/>
              </a:ext>
            </a:extLst>
          </p:cNvPr>
          <p:cNvSpPr/>
          <p:nvPr/>
        </p:nvSpPr>
        <p:spPr>
          <a:xfrm>
            <a:off x="1971256" y="4716780"/>
            <a:ext cx="8249488" cy="1610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CE9814-00A6-3F5A-F0AC-D5EC2103FC85}"/>
              </a:ext>
            </a:extLst>
          </p:cNvPr>
          <p:cNvSpPr txBox="1"/>
          <p:nvPr/>
        </p:nvSpPr>
        <p:spPr>
          <a:xfrm>
            <a:off x="1514080" y="4643398"/>
            <a:ext cx="4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#22</a:t>
            </a:r>
          </a:p>
        </p:txBody>
      </p:sp>
    </p:spTree>
    <p:extLst>
      <p:ext uri="{BB962C8B-B14F-4D97-AF65-F5344CB8AC3E}">
        <p14:creationId xmlns:p14="http://schemas.microsoft.com/office/powerpoint/2010/main" val="4049940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9A43-1B3E-44E5-BA30-C6803896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8619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2022 Pitchers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5CC42-D332-60AA-FAF7-A0C520C60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1224"/>
            <a:ext cx="9087338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b="1" i="1" dirty="0">
                <a:solidFill>
                  <a:schemeClr val="bg1"/>
                </a:solidFill>
              </a:rPr>
              <a:t>Top Team: DET</a:t>
            </a:r>
          </a:p>
          <a:p>
            <a:r>
              <a:rPr lang="en-US" sz="1800" dirty="0">
                <a:solidFill>
                  <a:schemeClr val="bg1"/>
                </a:solidFill>
              </a:rPr>
              <a:t>Biggest positive contributor(s) in both runs –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PD WAR Change (+3.91)</a:t>
            </a:r>
          </a:p>
          <a:p>
            <a:pPr lvl="2"/>
            <a:r>
              <a:rPr lang="en-US" sz="1400" dirty="0">
                <a:solidFill>
                  <a:schemeClr val="bg1"/>
                </a:solidFill>
              </a:rPr>
              <a:t>Primary cause(s) – Wilmer Flores (+1.29), Garrett Hill (+0.86)</a:t>
            </a:r>
            <a:endParaRPr lang="en-US" sz="22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Biggest positive contributor(s) in one run –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Late Bloomers WAR Change (+12.7)</a:t>
            </a:r>
          </a:p>
          <a:p>
            <a:pPr lvl="2"/>
            <a:r>
              <a:rPr lang="en-US" sz="1400" dirty="0">
                <a:solidFill>
                  <a:schemeClr val="bg1"/>
                </a:solidFill>
              </a:rPr>
              <a:t>Primary cause(s) – </a:t>
            </a:r>
            <a:r>
              <a:rPr lang="en-US" sz="1400" b="1" dirty="0">
                <a:solidFill>
                  <a:schemeClr val="bg1"/>
                </a:solidFill>
              </a:rPr>
              <a:t>Ty Madden (+3.19), Jackson </a:t>
            </a:r>
            <a:r>
              <a:rPr lang="en-US" sz="1400" b="1" dirty="0" err="1">
                <a:solidFill>
                  <a:schemeClr val="bg1"/>
                </a:solidFill>
              </a:rPr>
              <a:t>Jobe</a:t>
            </a:r>
            <a:r>
              <a:rPr lang="en-US" sz="1400" b="1" dirty="0">
                <a:solidFill>
                  <a:schemeClr val="bg1"/>
                </a:solidFill>
              </a:rPr>
              <a:t> (+3.1)</a:t>
            </a:r>
          </a:p>
          <a:p>
            <a:pPr lvl="2"/>
            <a:endParaRPr lang="en-US" sz="1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 b="1" i="1" dirty="0">
                <a:solidFill>
                  <a:schemeClr val="bg1"/>
                </a:solidFill>
              </a:rPr>
              <a:t>Bottom Team: SEA</a:t>
            </a:r>
          </a:p>
          <a:p>
            <a:r>
              <a:rPr lang="en-US" sz="1800" dirty="0">
                <a:solidFill>
                  <a:schemeClr val="bg1"/>
                </a:solidFill>
              </a:rPr>
              <a:t>Biggest negative contributor(s) in both runs –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PD WAR Change (-9.19)</a:t>
            </a:r>
          </a:p>
          <a:p>
            <a:pPr lvl="2"/>
            <a:r>
              <a:rPr lang="en-US" sz="1400" dirty="0">
                <a:solidFill>
                  <a:schemeClr val="bg1"/>
                </a:solidFill>
              </a:rPr>
              <a:t>Primary cause(s) – Emerson Hancock (-3.86), Taylor Dollard (-2.43), Isaiah Campbell (-2.08)</a:t>
            </a:r>
          </a:p>
          <a:p>
            <a:r>
              <a:rPr lang="en-US" sz="1800" dirty="0">
                <a:solidFill>
                  <a:schemeClr val="bg1"/>
                </a:solidFill>
              </a:rPr>
              <a:t>Biggest negative contributor(s) in one run –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Called Up WAR Change (-7.37)</a:t>
            </a:r>
          </a:p>
          <a:p>
            <a:pPr lvl="2"/>
            <a:r>
              <a:rPr lang="en-US" sz="1400" dirty="0">
                <a:solidFill>
                  <a:schemeClr val="bg1"/>
                </a:solidFill>
              </a:rPr>
              <a:t>Primary cause(s) – </a:t>
            </a:r>
            <a:r>
              <a:rPr lang="en-US" sz="1400" b="1" dirty="0">
                <a:solidFill>
                  <a:schemeClr val="bg1"/>
                </a:solidFill>
              </a:rPr>
              <a:t>George Kirby (-4.77), Matt Brash (-2.42)</a:t>
            </a:r>
          </a:p>
          <a:p>
            <a:pPr lvl="1"/>
            <a:endParaRPr lang="en-US" sz="1400" dirty="0">
              <a:solidFill>
                <a:schemeClr val="bg1"/>
              </a:solidFill>
            </a:endParaRPr>
          </a:p>
          <a:p>
            <a:pPr lvl="2"/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6564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9A43-1B3E-44E5-BA30-C6803896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8619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2022 Pitchers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5CC42-D332-60AA-FAF7-A0C520C60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9324"/>
            <a:ext cx="9087338" cy="461327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b="1" i="1" dirty="0">
                <a:solidFill>
                  <a:schemeClr val="bg1"/>
                </a:solidFill>
              </a:rPr>
              <a:t>Extremes:</a:t>
            </a:r>
          </a:p>
          <a:p>
            <a:r>
              <a:rPr lang="en-US" sz="1800" dirty="0">
                <a:solidFill>
                  <a:schemeClr val="bg1"/>
                </a:solidFill>
              </a:rPr>
              <a:t>Most extreme trade change: NYY (-9.86)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Primary cause(s) – </a:t>
            </a:r>
            <a:r>
              <a:rPr lang="en-US" sz="1400" b="1" dirty="0">
                <a:solidFill>
                  <a:schemeClr val="bg1"/>
                </a:solidFill>
              </a:rPr>
              <a:t>Ken </a:t>
            </a:r>
            <a:r>
              <a:rPr lang="en-US" sz="1400" b="1" dirty="0" err="1">
                <a:solidFill>
                  <a:schemeClr val="bg1"/>
                </a:solidFill>
              </a:rPr>
              <a:t>Waldichuk</a:t>
            </a:r>
            <a:r>
              <a:rPr lang="en-US" sz="1400" b="1" dirty="0">
                <a:solidFill>
                  <a:schemeClr val="bg1"/>
                </a:solidFill>
              </a:rPr>
              <a:t> (-3.93), Hayden </a:t>
            </a:r>
            <a:r>
              <a:rPr lang="en-US" sz="1400" b="1" dirty="0" err="1">
                <a:solidFill>
                  <a:schemeClr val="bg1"/>
                </a:solidFill>
              </a:rPr>
              <a:t>Wesneski</a:t>
            </a:r>
            <a:r>
              <a:rPr lang="en-US" sz="1400" b="1" dirty="0">
                <a:solidFill>
                  <a:schemeClr val="bg1"/>
                </a:solidFill>
              </a:rPr>
              <a:t> (-3.37)</a:t>
            </a:r>
          </a:p>
          <a:p>
            <a:r>
              <a:rPr lang="en-US" sz="1800" dirty="0">
                <a:solidFill>
                  <a:schemeClr val="bg1"/>
                </a:solidFill>
              </a:rPr>
              <a:t>Most extreme acquire change:  BAL (+5.62)/OAK (+5.61)</a:t>
            </a:r>
            <a:endParaRPr lang="en-US" sz="600" dirty="0">
              <a:solidFill>
                <a:schemeClr val="bg1"/>
              </a:solidFill>
            </a:endParaRP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BAL Primary cause(s) – Cade Povich (+3.08), </a:t>
            </a:r>
            <a:r>
              <a:rPr lang="en-US" sz="1400" dirty="0" err="1">
                <a:solidFill>
                  <a:schemeClr val="bg1"/>
                </a:solidFill>
              </a:rPr>
              <a:t>Chayce</a:t>
            </a:r>
            <a:r>
              <a:rPr lang="en-US" sz="1400" dirty="0">
                <a:solidFill>
                  <a:schemeClr val="bg1"/>
                </a:solidFill>
              </a:rPr>
              <a:t> McDermott (+1.38)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OAK Primary cause(s) – </a:t>
            </a:r>
            <a:r>
              <a:rPr lang="en-US" sz="1400" b="1" dirty="0">
                <a:solidFill>
                  <a:schemeClr val="bg1"/>
                </a:solidFill>
              </a:rPr>
              <a:t>Ken </a:t>
            </a:r>
            <a:r>
              <a:rPr lang="en-US" sz="1400" b="1" dirty="0" err="1">
                <a:solidFill>
                  <a:schemeClr val="bg1"/>
                </a:solidFill>
              </a:rPr>
              <a:t>Waldichuk</a:t>
            </a:r>
            <a:r>
              <a:rPr lang="en-US" sz="1400" b="1" dirty="0">
                <a:solidFill>
                  <a:schemeClr val="bg1"/>
                </a:solidFill>
              </a:rPr>
              <a:t> (+3.93), JP Sears (+0.89)</a:t>
            </a:r>
          </a:p>
          <a:p>
            <a:r>
              <a:rPr lang="en-US" sz="1800" dirty="0">
                <a:solidFill>
                  <a:schemeClr val="bg1"/>
                </a:solidFill>
              </a:rPr>
              <a:t>Most extreme PD change: KC (-21.71)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Primary cause(s) – Asa Lacy (-7.43), Will Klein (-3.36)</a:t>
            </a:r>
          </a:p>
          <a:p>
            <a:r>
              <a:rPr lang="en-US" sz="1800" dirty="0">
                <a:solidFill>
                  <a:schemeClr val="bg1"/>
                </a:solidFill>
              </a:rPr>
              <a:t>Most extreme called up change: CIN (-21.99)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Primary cause(s) – </a:t>
            </a:r>
            <a:r>
              <a:rPr lang="en-US" sz="1400" b="1" dirty="0">
                <a:solidFill>
                  <a:schemeClr val="bg1"/>
                </a:solidFill>
              </a:rPr>
              <a:t>Hunter Greene (-9.47), Nick </a:t>
            </a:r>
            <a:r>
              <a:rPr lang="en-US" sz="1400" b="1" dirty="0" err="1">
                <a:solidFill>
                  <a:schemeClr val="bg1"/>
                </a:solidFill>
              </a:rPr>
              <a:t>Lodolo</a:t>
            </a:r>
            <a:r>
              <a:rPr lang="en-US" sz="1400" b="1" dirty="0">
                <a:solidFill>
                  <a:schemeClr val="bg1"/>
                </a:solidFill>
              </a:rPr>
              <a:t> (-6.03), Graham Ashcraft (-2.89)</a:t>
            </a:r>
          </a:p>
          <a:p>
            <a:r>
              <a:rPr lang="en-US" sz="1800" dirty="0">
                <a:solidFill>
                  <a:schemeClr val="bg1"/>
                </a:solidFill>
              </a:rPr>
              <a:t>Most extreme drafted change: MIA (+7.54)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Primary cause(s) – Jacob Miller (+2.01), Karson </a:t>
            </a:r>
            <a:r>
              <a:rPr lang="en-US" sz="1400" dirty="0" err="1">
                <a:solidFill>
                  <a:schemeClr val="bg1"/>
                </a:solidFill>
              </a:rPr>
              <a:t>Milbrandt</a:t>
            </a:r>
            <a:r>
              <a:rPr lang="en-US" sz="1400" dirty="0">
                <a:solidFill>
                  <a:schemeClr val="bg1"/>
                </a:solidFill>
              </a:rPr>
              <a:t> (+1.51), Joshua White (+1.31)</a:t>
            </a:r>
          </a:p>
          <a:p>
            <a:r>
              <a:rPr lang="en-US" sz="1800" dirty="0">
                <a:solidFill>
                  <a:schemeClr val="bg1"/>
                </a:solidFill>
              </a:rPr>
              <a:t>Most extreme late bloomers change: CLE (+16.45)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Primary cause(s) – </a:t>
            </a:r>
            <a:r>
              <a:rPr lang="en-US" sz="1400" b="1" dirty="0">
                <a:solidFill>
                  <a:schemeClr val="bg1"/>
                </a:solidFill>
              </a:rPr>
              <a:t>Gavin Williams (+4.23), Tanner </a:t>
            </a:r>
            <a:r>
              <a:rPr lang="en-US" sz="1400" b="1" dirty="0" err="1">
                <a:solidFill>
                  <a:schemeClr val="bg1"/>
                </a:solidFill>
              </a:rPr>
              <a:t>Bibee</a:t>
            </a:r>
            <a:r>
              <a:rPr lang="en-US" sz="1400" b="1" dirty="0">
                <a:solidFill>
                  <a:schemeClr val="bg1"/>
                </a:solidFill>
              </a:rPr>
              <a:t> (+2.53)</a:t>
            </a:r>
          </a:p>
          <a:p>
            <a:r>
              <a:rPr lang="en-US" sz="1800" dirty="0">
                <a:solidFill>
                  <a:schemeClr val="bg1"/>
                </a:solidFill>
              </a:rPr>
              <a:t>Most extreme released change: LAA (-4.54)</a:t>
            </a:r>
          </a:p>
        </p:txBody>
      </p:sp>
    </p:spTree>
    <p:extLst>
      <p:ext uri="{BB962C8B-B14F-4D97-AF65-F5344CB8AC3E}">
        <p14:creationId xmlns:p14="http://schemas.microsoft.com/office/powerpoint/2010/main" val="562475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E17865-A1D0-474D-8038-FABB097D4C75}"/>
              </a:ext>
            </a:extLst>
          </p:cNvPr>
          <p:cNvSpPr txBox="1"/>
          <p:nvPr/>
        </p:nvSpPr>
        <p:spPr>
          <a:xfrm>
            <a:off x="5608863" y="1303757"/>
            <a:ext cx="5976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What are they?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F0E95A-2191-59FD-719D-B4167E749679}"/>
              </a:ext>
            </a:extLst>
          </p:cNvPr>
          <p:cNvSpPr txBox="1"/>
          <p:nvPr/>
        </p:nvSpPr>
        <p:spPr>
          <a:xfrm>
            <a:off x="5869577" y="1826977"/>
            <a:ext cx="61830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The Hitters Mex and Pitchers Mex tables contain projections for prospects around the league, calculated via the Mex model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Values in the table include a prospect’s projected WAR and player (asset) value, as well as amateur values from the amateur model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Opted to use projected WAR for this analysis</a:t>
            </a:r>
          </a:p>
          <a:p>
            <a:pPr marL="800100" lvl="1" indent="-342900">
              <a:buFont typeface="+mj-lt"/>
              <a:buAutoNum type="arabicPeriod"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707BC118-0129-BE5A-F986-0EE6B50944B3}"/>
              </a:ext>
            </a:extLst>
          </p:cNvPr>
          <p:cNvSpPr txBox="1">
            <a:spLocks/>
          </p:cNvSpPr>
          <p:nvPr/>
        </p:nvSpPr>
        <p:spPr>
          <a:xfrm>
            <a:off x="1798865" y="179614"/>
            <a:ext cx="8594271" cy="99422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(1) Mex Tables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6FC4FC-A081-B58C-C733-946D822A9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349" y="4381522"/>
            <a:ext cx="7111314" cy="102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949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9A43-1B3E-44E5-BA30-C6803896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8619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2022 Pitchers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5CC42-D332-60AA-FAF7-A0C520C60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1224"/>
            <a:ext cx="908733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chemeClr val="bg1"/>
                </a:solidFill>
              </a:rPr>
              <a:t>Rangers:</a:t>
            </a:r>
          </a:p>
          <a:p>
            <a:pPr marL="0" indent="0">
              <a:buNone/>
            </a:pPr>
            <a:endParaRPr lang="en-US" sz="1800" b="1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Full Year: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E6152B-8253-E101-38C0-2DCEC5E510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5" r="-1842"/>
          <a:stretch/>
        </p:blipFill>
        <p:spPr>
          <a:xfrm>
            <a:off x="448570" y="2250266"/>
            <a:ext cx="3656705" cy="1671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1CC841-D391-99DB-4BD7-A30BBB07C6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" r="-290"/>
          <a:stretch/>
        </p:blipFill>
        <p:spPr>
          <a:xfrm>
            <a:off x="500265" y="4286250"/>
            <a:ext cx="3552167" cy="12946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72312B-F246-D9D2-09A8-6C834D0B0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8913" y="807573"/>
            <a:ext cx="4505098" cy="12280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726CC09-19E0-F673-8852-0EA62BAD8140}"/>
              </a:ext>
            </a:extLst>
          </p:cNvPr>
          <p:cNvSpPr txBox="1"/>
          <p:nvPr/>
        </p:nvSpPr>
        <p:spPr>
          <a:xfrm>
            <a:off x="5338943" y="1236925"/>
            <a:ext cx="5948181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Traded: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Acquired: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Drafted – N/A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Called Up (-2.68) –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Glenn Otto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(-2.68)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Late Bloomers (+11.96) –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Jack Leiter (+5.53), Mitch Bratt (+1.84)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Released (-0.5) –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one of significance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5DD5695-50DD-4F1F-7B37-6D63EC4EC8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8913" y="2250266"/>
            <a:ext cx="4505098" cy="14997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EA9AAF-D3EF-4F7F-9177-06C44AD21B10}"/>
              </a:ext>
            </a:extLst>
          </p:cNvPr>
          <p:cNvSpPr txBox="1"/>
          <p:nvPr/>
        </p:nvSpPr>
        <p:spPr>
          <a:xfrm>
            <a:off x="400013" y="1683282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#29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870383-68A6-EACD-1619-A9736FA7B194}"/>
              </a:ext>
            </a:extLst>
          </p:cNvPr>
          <p:cNvSpPr txBox="1"/>
          <p:nvPr/>
        </p:nvSpPr>
        <p:spPr>
          <a:xfrm>
            <a:off x="4847748" y="1175687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#4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0AB0BA-2E8D-FC13-437B-F59546619E21}"/>
              </a:ext>
            </a:extLst>
          </p:cNvPr>
          <p:cNvSpPr txBox="1"/>
          <p:nvPr/>
        </p:nvSpPr>
        <p:spPr>
          <a:xfrm>
            <a:off x="4847748" y="2901286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#9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7AE452-80F1-F99E-903F-F159AB090A47}"/>
              </a:ext>
            </a:extLst>
          </p:cNvPr>
          <p:cNvSpPr txBox="1"/>
          <p:nvPr/>
        </p:nvSpPr>
        <p:spPr>
          <a:xfrm>
            <a:off x="4847748" y="4165795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#13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937DA3-8B32-62FC-E87F-A310B6D9C306}"/>
              </a:ext>
            </a:extLst>
          </p:cNvPr>
          <p:cNvSpPr txBox="1"/>
          <p:nvPr/>
        </p:nvSpPr>
        <p:spPr>
          <a:xfrm>
            <a:off x="4847748" y="4846021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#3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C4E02C-B77F-37A4-BBDB-AA2B8424767B}"/>
              </a:ext>
            </a:extLst>
          </p:cNvPr>
          <p:cNvSpPr txBox="1"/>
          <p:nvPr/>
        </p:nvSpPr>
        <p:spPr>
          <a:xfrm>
            <a:off x="4847748" y="5441613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1939307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61122DE-2DDA-2477-C937-F3E53488E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0947" y="790782"/>
            <a:ext cx="8270104" cy="55647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B49A43-1B3E-44E5-BA30-C6803896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8619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2023 Pitchers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41F9B8-7F70-45C0-D8C9-1E8D1B1AA66C}"/>
              </a:ext>
            </a:extLst>
          </p:cNvPr>
          <p:cNvSpPr/>
          <p:nvPr/>
        </p:nvSpPr>
        <p:spPr>
          <a:xfrm>
            <a:off x="1960948" y="3489647"/>
            <a:ext cx="8270104" cy="1450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61F836-820A-34BE-1E38-345CCDFA9BE1}"/>
              </a:ext>
            </a:extLst>
          </p:cNvPr>
          <p:cNvSpPr txBox="1"/>
          <p:nvPr/>
        </p:nvSpPr>
        <p:spPr>
          <a:xfrm>
            <a:off x="1503770" y="3419247"/>
            <a:ext cx="4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#14</a:t>
            </a:r>
          </a:p>
        </p:txBody>
      </p:sp>
    </p:spTree>
    <p:extLst>
      <p:ext uri="{BB962C8B-B14F-4D97-AF65-F5344CB8AC3E}">
        <p14:creationId xmlns:p14="http://schemas.microsoft.com/office/powerpoint/2010/main" val="40591593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9A43-1B3E-44E5-BA30-C6803896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8619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2023 Pitchers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5CC42-D332-60AA-FAF7-A0C520C60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1224"/>
            <a:ext cx="9087338" cy="4696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i="1" dirty="0">
                <a:solidFill>
                  <a:schemeClr val="bg1"/>
                </a:solidFill>
              </a:rPr>
              <a:t>Top Team: PIT</a:t>
            </a:r>
          </a:p>
          <a:p>
            <a:r>
              <a:rPr lang="en-US" sz="1800" dirty="0">
                <a:solidFill>
                  <a:schemeClr val="bg1"/>
                </a:solidFill>
              </a:rPr>
              <a:t>Biggest positive contributor(s) in both runs –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PD WAR Change (+5.39)</a:t>
            </a:r>
          </a:p>
          <a:p>
            <a:pPr lvl="2"/>
            <a:r>
              <a:rPr lang="en-US" sz="1400" dirty="0">
                <a:solidFill>
                  <a:schemeClr val="bg1"/>
                </a:solidFill>
              </a:rPr>
              <a:t>Primary cause(s) – </a:t>
            </a:r>
            <a:r>
              <a:rPr lang="en-US" sz="1400" b="1" dirty="0">
                <a:solidFill>
                  <a:schemeClr val="bg1"/>
                </a:solidFill>
              </a:rPr>
              <a:t>Quinn Priester (+2.3), Jared Jones (+2.13), </a:t>
            </a:r>
            <a:r>
              <a:rPr lang="en-US" sz="1400" dirty="0">
                <a:solidFill>
                  <a:schemeClr val="bg1"/>
                </a:solidFill>
              </a:rPr>
              <a:t>Anthony </a:t>
            </a:r>
            <a:r>
              <a:rPr lang="en-US" sz="1400" dirty="0" err="1">
                <a:solidFill>
                  <a:schemeClr val="bg1"/>
                </a:solidFill>
              </a:rPr>
              <a:t>Solometo</a:t>
            </a:r>
            <a:r>
              <a:rPr lang="en-US" sz="1400" dirty="0">
                <a:solidFill>
                  <a:schemeClr val="bg1"/>
                </a:solidFill>
              </a:rPr>
              <a:t> (+1.41)</a:t>
            </a:r>
            <a:endParaRPr lang="en-US" sz="22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Biggest positive contributor(s) in one run –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Drafted WAR Change (+18.86)</a:t>
            </a:r>
          </a:p>
          <a:p>
            <a:pPr lvl="2"/>
            <a:r>
              <a:rPr lang="en-US" sz="1400" dirty="0">
                <a:solidFill>
                  <a:schemeClr val="bg1"/>
                </a:solidFill>
              </a:rPr>
              <a:t>Primary cause(s) – </a:t>
            </a:r>
            <a:r>
              <a:rPr lang="en-US" sz="1400" b="1" dirty="0">
                <a:solidFill>
                  <a:schemeClr val="bg1"/>
                </a:solidFill>
              </a:rPr>
              <a:t>Paul </a:t>
            </a:r>
            <a:r>
              <a:rPr lang="en-US" sz="1400" b="1" dirty="0" err="1">
                <a:solidFill>
                  <a:schemeClr val="bg1"/>
                </a:solidFill>
              </a:rPr>
              <a:t>Skenes</a:t>
            </a:r>
            <a:r>
              <a:rPr lang="en-US" sz="1400" b="1" dirty="0">
                <a:solidFill>
                  <a:schemeClr val="bg1"/>
                </a:solidFill>
              </a:rPr>
              <a:t> (+15.57)</a:t>
            </a:r>
          </a:p>
          <a:p>
            <a:pPr marL="0" indent="0">
              <a:buNone/>
            </a:pPr>
            <a:r>
              <a:rPr lang="en-US" sz="1800" b="1" i="1" dirty="0">
                <a:solidFill>
                  <a:schemeClr val="bg1"/>
                </a:solidFill>
              </a:rPr>
              <a:t>Bottom Team: LAA</a:t>
            </a:r>
          </a:p>
          <a:p>
            <a:r>
              <a:rPr lang="en-US" sz="1800" dirty="0">
                <a:solidFill>
                  <a:schemeClr val="bg1"/>
                </a:solidFill>
              </a:rPr>
              <a:t>Biggest negative contributor(s) in both runs –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PD WAR Change (-5.79)</a:t>
            </a:r>
          </a:p>
          <a:p>
            <a:pPr lvl="2"/>
            <a:r>
              <a:rPr lang="en-US" sz="1400" dirty="0">
                <a:solidFill>
                  <a:schemeClr val="bg1"/>
                </a:solidFill>
              </a:rPr>
              <a:t>Primary cause(s) – Andrew Peters (-1.08), Eric Torres (-1.06), Luke Murphy (-1.06)</a:t>
            </a:r>
          </a:p>
          <a:p>
            <a:r>
              <a:rPr lang="en-US" sz="1800" dirty="0">
                <a:solidFill>
                  <a:schemeClr val="bg1"/>
                </a:solidFill>
              </a:rPr>
              <a:t>Biggest negative contributor(s) in one run –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Called Up WAR Change (-12.27)</a:t>
            </a:r>
          </a:p>
          <a:p>
            <a:pPr lvl="2"/>
            <a:r>
              <a:rPr lang="en-US" sz="1400" dirty="0">
                <a:solidFill>
                  <a:schemeClr val="bg1"/>
                </a:solidFill>
              </a:rPr>
              <a:t>Primary cause(s) – </a:t>
            </a:r>
            <a:r>
              <a:rPr lang="en-US" sz="1400" b="1" dirty="0">
                <a:solidFill>
                  <a:schemeClr val="bg1"/>
                </a:solidFill>
              </a:rPr>
              <a:t>Chase </a:t>
            </a:r>
            <a:r>
              <a:rPr lang="en-US" sz="1400" b="1" dirty="0" err="1">
                <a:solidFill>
                  <a:schemeClr val="bg1"/>
                </a:solidFill>
              </a:rPr>
              <a:t>Silseth</a:t>
            </a:r>
            <a:r>
              <a:rPr lang="en-US" sz="1400" b="1" dirty="0">
                <a:solidFill>
                  <a:schemeClr val="bg1"/>
                </a:solidFill>
              </a:rPr>
              <a:t> (-4.51), Ben Joyce (-4), Sam Bachman (-3.1)</a:t>
            </a:r>
          </a:p>
          <a:p>
            <a:pPr lvl="2"/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1088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9A43-1B3E-44E5-BA30-C6803896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8619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2023 Pitchers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5CC42-D332-60AA-FAF7-A0C520C60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1224"/>
            <a:ext cx="908733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i="1" dirty="0">
                <a:solidFill>
                  <a:schemeClr val="bg1"/>
                </a:solidFill>
              </a:rPr>
              <a:t>Extremes:</a:t>
            </a:r>
          </a:p>
          <a:p>
            <a:r>
              <a:rPr lang="en-US" sz="1800" dirty="0">
                <a:solidFill>
                  <a:schemeClr val="bg1"/>
                </a:solidFill>
              </a:rPr>
              <a:t>Most extreme trade change: LAD (-3.8)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Primary cause(s) – Nicholas </a:t>
            </a:r>
            <a:r>
              <a:rPr lang="en-US" sz="1400" dirty="0" err="1">
                <a:solidFill>
                  <a:schemeClr val="bg1"/>
                </a:solidFill>
              </a:rPr>
              <a:t>Nastrini</a:t>
            </a:r>
            <a:r>
              <a:rPr lang="en-US" sz="1400" dirty="0">
                <a:solidFill>
                  <a:schemeClr val="bg1"/>
                </a:solidFill>
              </a:rPr>
              <a:t> (-1.68), Nick Robertson (-0.74), Jordan </a:t>
            </a:r>
            <a:r>
              <a:rPr lang="en-US" sz="1400" dirty="0" err="1">
                <a:solidFill>
                  <a:schemeClr val="bg1"/>
                </a:solidFill>
              </a:rPr>
              <a:t>Leasure</a:t>
            </a:r>
            <a:r>
              <a:rPr lang="en-US" sz="1400" dirty="0">
                <a:solidFill>
                  <a:schemeClr val="bg1"/>
                </a:solidFill>
              </a:rPr>
              <a:t> (-0.6)</a:t>
            </a:r>
          </a:p>
          <a:p>
            <a:r>
              <a:rPr lang="en-US" sz="1800" dirty="0">
                <a:solidFill>
                  <a:schemeClr val="bg1"/>
                </a:solidFill>
              </a:rPr>
              <a:t>Most extreme acquire change:  STL (+5.4)</a:t>
            </a:r>
            <a:endParaRPr lang="en-US" sz="600" dirty="0">
              <a:solidFill>
                <a:schemeClr val="bg1"/>
              </a:solidFill>
            </a:endParaRP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Primary cause(s) – Drew Rom (+2.75), </a:t>
            </a:r>
            <a:r>
              <a:rPr lang="en-US" sz="1400" b="1" dirty="0">
                <a:solidFill>
                  <a:schemeClr val="bg1"/>
                </a:solidFill>
              </a:rPr>
              <a:t>TK Roby (+1.15), </a:t>
            </a:r>
            <a:r>
              <a:rPr lang="en-US" sz="1400" dirty="0">
                <a:solidFill>
                  <a:schemeClr val="bg1"/>
                </a:solidFill>
              </a:rPr>
              <a:t>Adam </a:t>
            </a:r>
            <a:r>
              <a:rPr lang="en-US" sz="1400" dirty="0" err="1">
                <a:solidFill>
                  <a:schemeClr val="bg1"/>
                </a:solidFill>
              </a:rPr>
              <a:t>Kloffenstein</a:t>
            </a:r>
            <a:r>
              <a:rPr lang="en-US" sz="1400" dirty="0">
                <a:solidFill>
                  <a:schemeClr val="bg1"/>
                </a:solidFill>
              </a:rPr>
              <a:t> (+1.01)</a:t>
            </a:r>
          </a:p>
          <a:p>
            <a:r>
              <a:rPr lang="en-US" sz="1800" dirty="0">
                <a:solidFill>
                  <a:schemeClr val="bg1"/>
                </a:solidFill>
              </a:rPr>
              <a:t>Most extreme PD change: PHI (-12.42)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Primary cause(s) – Andrew Painter (-5.19), Christian McGowan (-1.52), Griff McGarry (-1.45)</a:t>
            </a:r>
          </a:p>
          <a:p>
            <a:r>
              <a:rPr lang="en-US" sz="1800" dirty="0">
                <a:solidFill>
                  <a:schemeClr val="bg1"/>
                </a:solidFill>
              </a:rPr>
              <a:t>Most extreme called up change: MIA (-14.57)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Primary cause(s) – </a:t>
            </a:r>
            <a:r>
              <a:rPr lang="en-US" sz="1400" b="1" dirty="0">
                <a:solidFill>
                  <a:schemeClr val="bg1"/>
                </a:solidFill>
              </a:rPr>
              <a:t>Eury Perez (-6.6)</a:t>
            </a:r>
            <a:r>
              <a:rPr lang="en-US" sz="1400" dirty="0">
                <a:solidFill>
                  <a:schemeClr val="bg1"/>
                </a:solidFill>
              </a:rPr>
              <a:t>, Max Meyer (-5.25), Andrew </a:t>
            </a:r>
            <a:r>
              <a:rPr lang="en-US" sz="1400" dirty="0" err="1">
                <a:solidFill>
                  <a:schemeClr val="bg1"/>
                </a:solidFill>
              </a:rPr>
              <a:t>Nardi</a:t>
            </a:r>
            <a:r>
              <a:rPr lang="en-US" sz="1400" dirty="0">
                <a:solidFill>
                  <a:schemeClr val="bg1"/>
                </a:solidFill>
              </a:rPr>
              <a:t> (-2.2)</a:t>
            </a:r>
          </a:p>
          <a:p>
            <a:r>
              <a:rPr lang="en-US" sz="1800" dirty="0">
                <a:solidFill>
                  <a:schemeClr val="bg1"/>
                </a:solidFill>
              </a:rPr>
              <a:t>Most extreme drafted change: PIT (+18.86)</a:t>
            </a:r>
          </a:p>
          <a:p>
            <a:r>
              <a:rPr lang="en-US" sz="1800" dirty="0">
                <a:solidFill>
                  <a:schemeClr val="bg1"/>
                </a:solidFill>
              </a:rPr>
              <a:t>Most extreme late bloomers change: NYY (+14.17)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Primary cause(s) – </a:t>
            </a:r>
            <a:r>
              <a:rPr lang="en-US" sz="1400" b="1" dirty="0">
                <a:solidFill>
                  <a:schemeClr val="bg1"/>
                </a:solidFill>
              </a:rPr>
              <a:t>Drew Thorpe (+4.34), Chase Hampton (+2.63)</a:t>
            </a:r>
          </a:p>
          <a:p>
            <a:r>
              <a:rPr lang="en-US" sz="1800" dirty="0">
                <a:solidFill>
                  <a:schemeClr val="bg1"/>
                </a:solidFill>
              </a:rPr>
              <a:t>Most extreme released change: PIT (-3.01)</a:t>
            </a:r>
          </a:p>
        </p:txBody>
      </p:sp>
    </p:spTree>
    <p:extLst>
      <p:ext uri="{BB962C8B-B14F-4D97-AF65-F5344CB8AC3E}">
        <p14:creationId xmlns:p14="http://schemas.microsoft.com/office/powerpoint/2010/main" val="3245112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9A43-1B3E-44E5-BA30-C6803896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8619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2023 Pitchers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5CC42-D332-60AA-FAF7-A0C520C60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1224"/>
            <a:ext cx="908733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chemeClr val="bg1"/>
                </a:solidFill>
              </a:rPr>
              <a:t>Rangers:</a:t>
            </a:r>
          </a:p>
          <a:p>
            <a:pPr marL="0" indent="0">
              <a:buNone/>
            </a:pPr>
            <a:endParaRPr lang="en-US" sz="1800" b="1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Full Year: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E6152B-8253-E101-38C0-2DCEC5E510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" r="1093"/>
          <a:stretch/>
        </p:blipFill>
        <p:spPr>
          <a:xfrm>
            <a:off x="495947" y="2236787"/>
            <a:ext cx="3541032" cy="15477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1CC841-D391-99DB-4BD7-A30BBB07C6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" r="26"/>
          <a:stretch/>
        </p:blipFill>
        <p:spPr>
          <a:xfrm>
            <a:off x="495947" y="4255770"/>
            <a:ext cx="3541032" cy="11774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72312B-F246-D9D2-09A8-6C834D0B0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8913" y="631381"/>
            <a:ext cx="4505098" cy="12356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26CC09-19E0-F673-8852-0EA62BAD8140}"/>
              </a:ext>
            </a:extLst>
          </p:cNvPr>
          <p:cNvSpPr txBox="1"/>
          <p:nvPr/>
        </p:nvSpPr>
        <p:spPr>
          <a:xfrm>
            <a:off x="5338943" y="1236925"/>
            <a:ext cx="5948181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Traded: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Acquired: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Drafted (+</a:t>
            </a: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1.75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–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Skylar Hales (+0.94), Paul </a:t>
            </a:r>
            <a:r>
              <a:rPr lang="en-US" sz="1400" dirty="0" err="1">
                <a:solidFill>
                  <a:prstClr val="white"/>
                </a:solidFill>
                <a:latin typeface="Calibri" panose="020F0502020204030204"/>
              </a:rPr>
              <a:t>Bonzagni</a:t>
            </a: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 (+0.81)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Called Up (-</a:t>
            </a: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2.32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–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b="1" dirty="0">
                <a:solidFill>
                  <a:prstClr val="white"/>
                </a:solidFill>
                <a:latin typeface="Calibri" panose="020F0502020204030204"/>
              </a:rPr>
              <a:t>Cole </a:t>
            </a:r>
            <a:r>
              <a:rPr lang="en-US" sz="1400" b="1" dirty="0" err="1">
                <a:solidFill>
                  <a:prstClr val="white"/>
                </a:solidFill>
                <a:latin typeface="Calibri" panose="020F0502020204030204"/>
              </a:rPr>
              <a:t>Ragans</a:t>
            </a:r>
            <a:r>
              <a:rPr lang="en-US" sz="1400" b="1" dirty="0">
                <a:solidFill>
                  <a:prstClr val="white"/>
                </a:solidFill>
                <a:latin typeface="Calibri" panose="020F0502020204030204"/>
              </a:rPr>
              <a:t> (-2.32)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Late Bloomers (+</a:t>
            </a: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8.61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–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b="1" dirty="0">
                <a:solidFill>
                  <a:prstClr val="white"/>
                </a:solidFill>
                <a:latin typeface="Calibri" panose="020F0502020204030204"/>
              </a:rPr>
              <a:t>Brock Porter (+3.03), Kumar Rocker (+2.46)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Released (-</a:t>
            </a: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0.98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–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Ricky </a:t>
            </a:r>
            <a:r>
              <a:rPr lang="en-US" sz="1400" dirty="0" err="1">
                <a:solidFill>
                  <a:prstClr val="white"/>
                </a:solidFill>
                <a:latin typeface="Calibri" panose="020F0502020204030204"/>
              </a:rPr>
              <a:t>Vanasco</a:t>
            </a: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 (-0.23), Bradford Webb (-0.22)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04003-615C-A870-B08D-B0BAD2072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8913" y="2006906"/>
            <a:ext cx="4463469" cy="16956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CC9966-7E12-79E5-621E-7FE679FBDC26}"/>
              </a:ext>
            </a:extLst>
          </p:cNvPr>
          <p:cNvSpPr txBox="1"/>
          <p:nvPr/>
        </p:nvSpPr>
        <p:spPr>
          <a:xfrm>
            <a:off x="400013" y="1683282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#23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696C2D-B5BE-7B64-4BA5-9C851A0AAB50}"/>
              </a:ext>
            </a:extLst>
          </p:cNvPr>
          <p:cNvSpPr txBox="1"/>
          <p:nvPr/>
        </p:nvSpPr>
        <p:spPr>
          <a:xfrm>
            <a:off x="4886319" y="1202320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#22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4509F9-4A2C-9EFB-1C4B-A521131F00EF}"/>
              </a:ext>
            </a:extLst>
          </p:cNvPr>
          <p:cNvSpPr txBox="1"/>
          <p:nvPr/>
        </p:nvSpPr>
        <p:spPr>
          <a:xfrm>
            <a:off x="4886318" y="2695498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#13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D202D7-8D90-485B-EF5A-17615FFF0C20}"/>
              </a:ext>
            </a:extLst>
          </p:cNvPr>
          <p:cNvSpPr txBox="1"/>
          <p:nvPr/>
        </p:nvSpPr>
        <p:spPr>
          <a:xfrm>
            <a:off x="4886317" y="3775341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#15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2C7684-3CFE-B33D-C90C-8A131001CFB5}"/>
              </a:ext>
            </a:extLst>
          </p:cNvPr>
          <p:cNvSpPr txBox="1"/>
          <p:nvPr/>
        </p:nvSpPr>
        <p:spPr>
          <a:xfrm>
            <a:off x="4886317" y="4418718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#21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F92171-3C45-4FBE-5010-C3FD2E3D150C}"/>
              </a:ext>
            </a:extLst>
          </p:cNvPr>
          <p:cNvSpPr txBox="1"/>
          <p:nvPr/>
        </p:nvSpPr>
        <p:spPr>
          <a:xfrm>
            <a:off x="4886316" y="5030253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#5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66E161-F5C0-35A0-5CC7-D5D647A71802}"/>
              </a:ext>
            </a:extLst>
          </p:cNvPr>
          <p:cNvSpPr txBox="1"/>
          <p:nvPr/>
        </p:nvSpPr>
        <p:spPr>
          <a:xfrm>
            <a:off x="4886317" y="5673630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#12</a:t>
            </a:r>
          </a:p>
        </p:txBody>
      </p:sp>
    </p:spTree>
    <p:extLst>
      <p:ext uri="{BB962C8B-B14F-4D97-AF65-F5344CB8AC3E}">
        <p14:creationId xmlns:p14="http://schemas.microsoft.com/office/powerpoint/2010/main" val="12926327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61122DE-2DDA-2477-C937-F3E53488E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1952" y="790782"/>
            <a:ext cx="8208093" cy="55647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B49A43-1B3E-44E5-BA30-C6803896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8619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2024 Pitchers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C68530-626B-8EC5-1BEF-8966FE795746}"/>
              </a:ext>
            </a:extLst>
          </p:cNvPr>
          <p:cNvSpPr/>
          <p:nvPr/>
        </p:nvSpPr>
        <p:spPr>
          <a:xfrm>
            <a:off x="1991952" y="5326380"/>
            <a:ext cx="8208093" cy="1610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AECA04-25C0-AC75-A93F-3491E74F6D4A}"/>
              </a:ext>
            </a:extLst>
          </p:cNvPr>
          <p:cNvSpPr txBox="1"/>
          <p:nvPr/>
        </p:nvSpPr>
        <p:spPr>
          <a:xfrm>
            <a:off x="1534776" y="5252998"/>
            <a:ext cx="4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#26</a:t>
            </a:r>
          </a:p>
        </p:txBody>
      </p:sp>
    </p:spTree>
    <p:extLst>
      <p:ext uri="{BB962C8B-B14F-4D97-AF65-F5344CB8AC3E}">
        <p14:creationId xmlns:p14="http://schemas.microsoft.com/office/powerpoint/2010/main" val="35629433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9A43-1B3E-44E5-BA30-C6803896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8619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2024 Pitchers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5CC42-D332-60AA-FAF7-A0C520C60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1224"/>
            <a:ext cx="9087338" cy="4696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i="1" dirty="0">
                <a:solidFill>
                  <a:schemeClr val="bg1"/>
                </a:solidFill>
              </a:rPr>
              <a:t>Top Team: LAA</a:t>
            </a:r>
          </a:p>
          <a:p>
            <a:r>
              <a:rPr lang="en-US" sz="1800" dirty="0">
                <a:solidFill>
                  <a:schemeClr val="bg1"/>
                </a:solidFill>
              </a:rPr>
              <a:t>Biggest positive contributor(s) in both runs –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PD WAR Change (+7.64)</a:t>
            </a:r>
          </a:p>
          <a:p>
            <a:pPr lvl="2"/>
            <a:r>
              <a:rPr lang="en-US" sz="1400" dirty="0">
                <a:solidFill>
                  <a:schemeClr val="bg1"/>
                </a:solidFill>
              </a:rPr>
              <a:t>Primary cause(s) – Caden Dana (+3.99), Camden Minacci (+1.74), Barrett Kent (+1.32)</a:t>
            </a:r>
            <a:endParaRPr lang="en-US" sz="22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Biggest positive contributor(s) in one run –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Drafted WAR Change (+13.54)</a:t>
            </a:r>
          </a:p>
          <a:p>
            <a:pPr lvl="2"/>
            <a:r>
              <a:rPr lang="en-US" sz="1400" dirty="0">
                <a:solidFill>
                  <a:schemeClr val="bg1"/>
                </a:solidFill>
              </a:rPr>
              <a:t>Primary cause(s) – </a:t>
            </a:r>
            <a:r>
              <a:rPr lang="en-US" sz="1400" b="1" dirty="0">
                <a:solidFill>
                  <a:schemeClr val="bg1"/>
                </a:solidFill>
              </a:rPr>
              <a:t>Ryan Johnson (+4.85), Chris Cortez (+1.92), Dylan Jordan (+1.66)</a:t>
            </a:r>
          </a:p>
          <a:p>
            <a:pPr marL="0" indent="0">
              <a:buNone/>
            </a:pPr>
            <a:r>
              <a:rPr lang="en-US" sz="1800" b="1" i="1" dirty="0">
                <a:solidFill>
                  <a:schemeClr val="bg1"/>
                </a:solidFill>
              </a:rPr>
              <a:t>Bottom Team: PIT</a:t>
            </a:r>
          </a:p>
          <a:p>
            <a:r>
              <a:rPr lang="en-US" sz="1800" dirty="0">
                <a:solidFill>
                  <a:schemeClr val="bg1"/>
                </a:solidFill>
              </a:rPr>
              <a:t>Biggest negative contributor(s) in both runs –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Traded WAR Change (-1.47)</a:t>
            </a:r>
          </a:p>
          <a:p>
            <a:pPr lvl="2"/>
            <a:r>
              <a:rPr lang="en-US" sz="1400" dirty="0">
                <a:solidFill>
                  <a:schemeClr val="bg1"/>
                </a:solidFill>
              </a:rPr>
              <a:t>Primary cause(s) – Patrick Reilly (-1.27)</a:t>
            </a:r>
          </a:p>
          <a:p>
            <a:r>
              <a:rPr lang="en-US" sz="1800" dirty="0">
                <a:solidFill>
                  <a:schemeClr val="bg1"/>
                </a:solidFill>
              </a:rPr>
              <a:t>Biggest negative contributor(s) in one run –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Called Up WAR Change (-23.61)</a:t>
            </a:r>
          </a:p>
          <a:p>
            <a:pPr lvl="2"/>
            <a:r>
              <a:rPr lang="en-US" sz="1400" dirty="0">
                <a:solidFill>
                  <a:schemeClr val="bg1"/>
                </a:solidFill>
              </a:rPr>
              <a:t>Primary cause(s) – </a:t>
            </a:r>
            <a:r>
              <a:rPr lang="en-US" sz="1400" b="1" dirty="0">
                <a:solidFill>
                  <a:schemeClr val="bg1"/>
                </a:solidFill>
              </a:rPr>
              <a:t>Paul </a:t>
            </a:r>
            <a:r>
              <a:rPr lang="en-US" sz="1400" b="1" dirty="0" err="1">
                <a:solidFill>
                  <a:schemeClr val="bg1"/>
                </a:solidFill>
              </a:rPr>
              <a:t>Skenes</a:t>
            </a:r>
            <a:r>
              <a:rPr lang="en-US" sz="1400" b="1" dirty="0">
                <a:solidFill>
                  <a:schemeClr val="bg1"/>
                </a:solidFill>
              </a:rPr>
              <a:t> (-14.28), Quinn Priester (-4.63), Jared Jones (-2.55)</a:t>
            </a:r>
          </a:p>
        </p:txBody>
      </p:sp>
    </p:spTree>
    <p:extLst>
      <p:ext uri="{BB962C8B-B14F-4D97-AF65-F5344CB8AC3E}">
        <p14:creationId xmlns:p14="http://schemas.microsoft.com/office/powerpoint/2010/main" val="31900043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9A43-1B3E-44E5-BA30-C6803896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8619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2024 Pitchers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5CC42-D332-60AA-FAF7-A0C520C60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1224"/>
            <a:ext cx="908733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i="1" dirty="0">
                <a:solidFill>
                  <a:schemeClr val="bg1"/>
                </a:solidFill>
              </a:rPr>
              <a:t>Extremes:</a:t>
            </a:r>
          </a:p>
          <a:p>
            <a:r>
              <a:rPr lang="en-US" sz="1800" dirty="0">
                <a:solidFill>
                  <a:schemeClr val="bg1"/>
                </a:solidFill>
              </a:rPr>
              <a:t>Most extreme trade change: SD (-5.72)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Primary cause(s) – </a:t>
            </a:r>
            <a:r>
              <a:rPr lang="en-US" sz="1400" b="1" dirty="0">
                <a:solidFill>
                  <a:schemeClr val="bg1"/>
                </a:solidFill>
              </a:rPr>
              <a:t>Dylan Lesko (-2.88), Robby Snelling (-2.62)</a:t>
            </a:r>
          </a:p>
          <a:p>
            <a:r>
              <a:rPr lang="en-US" sz="1800" dirty="0">
                <a:solidFill>
                  <a:schemeClr val="bg1"/>
                </a:solidFill>
              </a:rPr>
              <a:t>Most extreme acquire change: TB (+3.96)</a:t>
            </a:r>
            <a:endParaRPr lang="en-US" sz="600" dirty="0">
              <a:solidFill>
                <a:schemeClr val="bg1"/>
              </a:solidFill>
            </a:endParaRP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Primary cause(s) – </a:t>
            </a:r>
            <a:r>
              <a:rPr lang="en-US" sz="1400" b="1" dirty="0">
                <a:solidFill>
                  <a:schemeClr val="bg1"/>
                </a:solidFill>
              </a:rPr>
              <a:t>Dylan Lesko (+2.88), Paul Gervase (+0.78)</a:t>
            </a:r>
          </a:p>
          <a:p>
            <a:r>
              <a:rPr lang="en-US" sz="1800" dirty="0">
                <a:solidFill>
                  <a:schemeClr val="bg1"/>
                </a:solidFill>
              </a:rPr>
              <a:t>Most extreme PD change: LAA (+7.64)</a:t>
            </a:r>
          </a:p>
          <a:p>
            <a:r>
              <a:rPr lang="en-US" sz="1800" dirty="0">
                <a:solidFill>
                  <a:schemeClr val="bg1"/>
                </a:solidFill>
              </a:rPr>
              <a:t>Most extreme called up change: PIT (-23.61)</a:t>
            </a:r>
          </a:p>
          <a:p>
            <a:r>
              <a:rPr lang="en-US" sz="1800" dirty="0">
                <a:solidFill>
                  <a:schemeClr val="bg1"/>
                </a:solidFill>
              </a:rPr>
              <a:t>Most extreme drafted change: CIN (+18.84)</a:t>
            </a:r>
          </a:p>
          <a:p>
            <a:pPr lvl="1"/>
            <a:r>
              <a:rPr lang="en-US" sz="1400" b="1" dirty="0">
                <a:solidFill>
                  <a:schemeClr val="bg1"/>
                </a:solidFill>
              </a:rPr>
              <a:t>Chase Burns (+11.42), Luke Holman (+3.83)</a:t>
            </a:r>
          </a:p>
          <a:p>
            <a:r>
              <a:rPr lang="en-US" sz="1800" dirty="0">
                <a:solidFill>
                  <a:schemeClr val="bg1"/>
                </a:solidFill>
              </a:rPr>
              <a:t>Most extreme late bloomers change: TB (+21.64)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Primary cause(s) – Jackson Baumeister (+2.10), Jeremy Pilon (+1.97), Owen Wild (+1.84)</a:t>
            </a:r>
          </a:p>
          <a:p>
            <a:r>
              <a:rPr lang="en-US" sz="1800" dirty="0">
                <a:solidFill>
                  <a:schemeClr val="bg1"/>
                </a:solidFill>
              </a:rPr>
              <a:t>Most extreme released change: CIN (-4.26)</a:t>
            </a:r>
          </a:p>
        </p:txBody>
      </p:sp>
    </p:spTree>
    <p:extLst>
      <p:ext uri="{BB962C8B-B14F-4D97-AF65-F5344CB8AC3E}">
        <p14:creationId xmlns:p14="http://schemas.microsoft.com/office/powerpoint/2010/main" val="11533415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9A43-1B3E-44E5-BA30-C6803896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8619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2024 Pitchers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5CC42-D332-60AA-FAF7-A0C520C60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1224"/>
            <a:ext cx="908733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chemeClr val="bg1"/>
                </a:solidFill>
              </a:rPr>
              <a:t>Rangers:</a:t>
            </a:r>
          </a:p>
          <a:p>
            <a:pPr marL="0" indent="0">
              <a:buNone/>
            </a:pPr>
            <a:endParaRPr lang="en-US" sz="1800" b="1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Full Year: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26CC09-19E0-F673-8852-0EA62BAD8140}"/>
              </a:ext>
            </a:extLst>
          </p:cNvPr>
          <p:cNvSpPr txBox="1"/>
          <p:nvPr/>
        </p:nvSpPr>
        <p:spPr>
          <a:xfrm>
            <a:off x="5338943" y="1236925"/>
            <a:ext cx="5948181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Traded: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Acquired: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Drafted (+</a:t>
            </a: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5.45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–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Dalton Pence (+1.36), David </a:t>
            </a:r>
            <a:r>
              <a:rPr lang="en-US" sz="1400" dirty="0" err="1">
                <a:solidFill>
                  <a:prstClr val="white"/>
                </a:solidFill>
                <a:latin typeface="Calibri" panose="020F0502020204030204"/>
              </a:rPr>
              <a:t>Hagaman</a:t>
            </a: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 (+1.16), Garrett Horn (+0.8)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Called Up (-</a:t>
            </a: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9.87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–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b="1" dirty="0">
                <a:solidFill>
                  <a:prstClr val="white"/>
                </a:solidFill>
                <a:latin typeface="Calibri" panose="020F0502020204030204"/>
              </a:rPr>
              <a:t>Jack Leiter (-3.92), Cody Bradford (-3.17), Cole Winn (-1.26)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Late Bloomers (+</a:t>
            </a: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11.31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–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b="1" dirty="0">
                <a:solidFill>
                  <a:prstClr val="white"/>
                </a:solidFill>
                <a:latin typeface="Calibri" panose="020F0502020204030204"/>
              </a:rPr>
              <a:t>Alejandro Rosario (+2.71)</a:t>
            </a: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, Ryan </a:t>
            </a:r>
            <a:r>
              <a:rPr lang="en-US" sz="1400" dirty="0" err="1">
                <a:solidFill>
                  <a:prstClr val="white"/>
                </a:solidFill>
                <a:latin typeface="Calibri" panose="020F0502020204030204"/>
              </a:rPr>
              <a:t>Lobus</a:t>
            </a: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 (+1.06), Case Matter (+0.97)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Released (-</a:t>
            </a: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1.42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–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Antoine Kelly (-0.51)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4558FA-F1E6-32CE-52F8-C8E60A814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47" y="2060668"/>
            <a:ext cx="3546509" cy="24241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6BB55A-959D-CDC4-C5E5-499B41CFD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47" y="4527272"/>
            <a:ext cx="3546509" cy="17765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E25F84-98C2-1BED-5396-25A1CA578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1535" y="576284"/>
            <a:ext cx="4470490" cy="16757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E06235-64FD-6453-CBF3-4E6F94F961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1535" y="2476005"/>
            <a:ext cx="4457231" cy="10417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ACD40E-0E66-7F48-5319-DCBB8BA2FCB9}"/>
              </a:ext>
            </a:extLst>
          </p:cNvPr>
          <p:cNvSpPr txBox="1"/>
          <p:nvPr/>
        </p:nvSpPr>
        <p:spPr>
          <a:xfrm>
            <a:off x="400013" y="1683282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#8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5CE8A-92C5-0EB1-3F5E-C74B66CC9223}"/>
              </a:ext>
            </a:extLst>
          </p:cNvPr>
          <p:cNvSpPr txBox="1"/>
          <p:nvPr/>
        </p:nvSpPr>
        <p:spPr>
          <a:xfrm>
            <a:off x="4906345" y="1208300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#25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203B0-0B1A-7F1D-BE0B-E7561477038F}"/>
              </a:ext>
            </a:extLst>
          </p:cNvPr>
          <p:cNvSpPr txBox="1"/>
          <p:nvPr/>
        </p:nvSpPr>
        <p:spPr>
          <a:xfrm>
            <a:off x="4906344" y="2689667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#10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8E262F-6BA4-15A6-47C8-7C903DBE4C00}"/>
              </a:ext>
            </a:extLst>
          </p:cNvPr>
          <p:cNvSpPr txBox="1"/>
          <p:nvPr/>
        </p:nvSpPr>
        <p:spPr>
          <a:xfrm>
            <a:off x="4906343" y="3769510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#24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4D21A7-F2CA-A16F-2B7A-5CBF1F1E1657}"/>
              </a:ext>
            </a:extLst>
          </p:cNvPr>
          <p:cNvSpPr txBox="1"/>
          <p:nvPr/>
        </p:nvSpPr>
        <p:spPr>
          <a:xfrm>
            <a:off x="4906342" y="4407056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#7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D30BBC-BDD4-EF4D-B281-143EB5C324E9}"/>
              </a:ext>
            </a:extLst>
          </p:cNvPr>
          <p:cNvSpPr txBox="1"/>
          <p:nvPr/>
        </p:nvSpPr>
        <p:spPr>
          <a:xfrm>
            <a:off x="4906342" y="5027337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#11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41F84A-08EB-86EA-44B9-5004D4581F01}"/>
              </a:ext>
            </a:extLst>
          </p:cNvPr>
          <p:cNvSpPr txBox="1"/>
          <p:nvPr/>
        </p:nvSpPr>
        <p:spPr>
          <a:xfrm>
            <a:off x="4906342" y="5671565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#21</a:t>
            </a:r>
          </a:p>
        </p:txBody>
      </p:sp>
    </p:spTree>
    <p:extLst>
      <p:ext uri="{BB962C8B-B14F-4D97-AF65-F5344CB8AC3E}">
        <p14:creationId xmlns:p14="http://schemas.microsoft.com/office/powerpoint/2010/main" val="22857461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9A43-1B3E-44E5-BA30-C6803896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Internal WAR Change for Rangers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C162EE-E63A-BCA7-6CE1-D533A2275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10" y="1816034"/>
            <a:ext cx="11656979" cy="10019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F3BEA8-2675-7259-A905-AF982CEBB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510" y="4186453"/>
            <a:ext cx="11656979" cy="100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10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E17865-A1D0-474D-8038-FABB097D4C75}"/>
              </a:ext>
            </a:extLst>
          </p:cNvPr>
          <p:cNvSpPr txBox="1"/>
          <p:nvPr/>
        </p:nvSpPr>
        <p:spPr>
          <a:xfrm>
            <a:off x="5608863" y="1303757"/>
            <a:ext cx="5976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Questions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F0E95A-2191-59FD-719D-B4167E749679}"/>
              </a:ext>
            </a:extLst>
          </p:cNvPr>
          <p:cNvSpPr txBox="1"/>
          <p:nvPr/>
        </p:nvSpPr>
        <p:spPr>
          <a:xfrm>
            <a:off x="5869577" y="1826977"/>
            <a:ext cx="61830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How are organizations adding/losing overall value in the way they draft, develop, and handle prospects?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Which teams have found consistent success in one (or multiple) areas across 2022-2024?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How do the Rangers stack up against the competition?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CC30E2AE-DD68-13A5-CC88-A10158F86AB5}"/>
              </a:ext>
            </a:extLst>
          </p:cNvPr>
          <p:cNvSpPr txBox="1">
            <a:spLocks/>
          </p:cNvSpPr>
          <p:nvPr/>
        </p:nvSpPr>
        <p:spPr>
          <a:xfrm>
            <a:off x="1798865" y="179614"/>
            <a:ext cx="8594271" cy="99422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(2) What We Want to Achieve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62A2F6-6C89-BC72-E068-720F3C861DCD}"/>
              </a:ext>
            </a:extLst>
          </p:cNvPr>
          <p:cNvSpPr txBox="1"/>
          <p:nvPr/>
        </p:nvSpPr>
        <p:spPr>
          <a:xfrm>
            <a:off x="5869577" y="4096501"/>
            <a:ext cx="61830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>
                <a:solidFill>
                  <a:schemeClr val="bg1"/>
                </a:solidFill>
              </a:rPr>
              <a:t>We’ll look at projected WAR from six </a:t>
            </a:r>
            <a:r>
              <a:rPr lang="en-US" b="1" dirty="0" err="1">
                <a:solidFill>
                  <a:schemeClr val="bg1"/>
                </a:solidFill>
              </a:rPr>
              <a:t>mex</a:t>
            </a:r>
            <a:r>
              <a:rPr lang="en-US" b="1" dirty="0">
                <a:solidFill>
                  <a:schemeClr val="bg1"/>
                </a:solidFill>
              </a:rPr>
              <a:t> model runs from 2022-2024 – one at the start and end of each year – and classify each prospect into a specific subgroup to find how each org is changing their overall WAR by year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61E772-7A00-823A-EDF4-730C7B71E90E}"/>
              </a:ext>
            </a:extLst>
          </p:cNvPr>
          <p:cNvSpPr txBox="1"/>
          <p:nvPr/>
        </p:nvSpPr>
        <p:spPr>
          <a:xfrm>
            <a:off x="5608862" y="3573281"/>
            <a:ext cx="5976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11032342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E17865-A1D0-474D-8038-FABB097D4C75}"/>
              </a:ext>
            </a:extLst>
          </p:cNvPr>
          <p:cNvSpPr txBox="1"/>
          <p:nvPr/>
        </p:nvSpPr>
        <p:spPr>
          <a:xfrm>
            <a:off x="5608863" y="1303757"/>
            <a:ext cx="5976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F0E95A-2191-59FD-719D-B4167E749679}"/>
              </a:ext>
            </a:extLst>
          </p:cNvPr>
          <p:cNvSpPr txBox="1"/>
          <p:nvPr/>
        </p:nvSpPr>
        <p:spPr>
          <a:xfrm>
            <a:off x="5869577" y="1826977"/>
            <a:ext cx="61830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following slides contain projected WAR rankings for all 30 clubs from 2022-2024 in each of the following categories: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prstClr val="white"/>
                </a:solidFill>
                <a:latin typeface="Calibri" panose="020F0502020204030204"/>
              </a:rPr>
              <a:t>Player Development (PD + Late Bloomers)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prstClr val="white"/>
                </a:solidFill>
                <a:latin typeface="Calibri" panose="020F0502020204030204"/>
              </a:rPr>
              <a:t>Transactions (Acquisitions – Trades)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prstClr val="white"/>
                </a:solidFill>
                <a:latin typeface="Calibri" panose="020F0502020204030204"/>
              </a:rPr>
              <a:t>Graduated (Called Up)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prstClr val="white"/>
                </a:solidFill>
                <a:latin typeface="Calibri" panose="020F0502020204030204"/>
              </a:rPr>
              <a:t>Drafted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prstClr val="white"/>
                </a:solidFill>
                <a:latin typeface="Calibri" panose="020F0502020204030204"/>
              </a:rPr>
              <a:t>Breakdowns of teams consistently in the Top 10/Bottom 10 of each category are included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38EF1FD0-AC07-D8AA-12F4-A22616F94F89}"/>
              </a:ext>
            </a:extLst>
          </p:cNvPr>
          <p:cNvSpPr txBox="1">
            <a:spLocks/>
          </p:cNvSpPr>
          <p:nvPr/>
        </p:nvSpPr>
        <p:spPr>
          <a:xfrm>
            <a:off x="1798865" y="179614"/>
            <a:ext cx="8594271" cy="99422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(7) WAR Ranking by Org</a:t>
            </a:r>
          </a:p>
        </p:txBody>
      </p:sp>
    </p:spTree>
    <p:extLst>
      <p:ext uri="{BB962C8B-B14F-4D97-AF65-F5344CB8AC3E}">
        <p14:creationId xmlns:p14="http://schemas.microsoft.com/office/powerpoint/2010/main" val="2188052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9A43-1B3E-44E5-BA30-C6803896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2274" y="14335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Player Dev (PD + Late Bloomers)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780D88-3D87-98F6-19F5-DD5B5B9D2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32" y="153121"/>
            <a:ext cx="3237643" cy="60778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ED09FF-76AF-3C1F-CB46-90A1506896D2}"/>
              </a:ext>
            </a:extLst>
          </p:cNvPr>
          <p:cNvSpPr txBox="1"/>
          <p:nvPr/>
        </p:nvSpPr>
        <p:spPr>
          <a:xfrm>
            <a:off x="4755470" y="1203648"/>
            <a:ext cx="69792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Teams in Top 10 every year: BAL, CIN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Teams in Top 10 at least two years: LAA, SD, TB, WSH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Teams in Bottom 10 every year: None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Teams in Bottom 10 at least two years: ATL, AZ, DET, LAD, MIA, NYM, PIT, STL, </a:t>
            </a:r>
            <a:r>
              <a:rPr lang="en-US" b="1" u="sng" dirty="0">
                <a:solidFill>
                  <a:schemeClr val="bg1"/>
                </a:solidFill>
              </a:rPr>
              <a:t>TEX</a:t>
            </a:r>
            <a:r>
              <a:rPr lang="en-US" b="1" dirty="0">
                <a:solidFill>
                  <a:schemeClr val="bg1"/>
                </a:solidFill>
              </a:rPr>
              <a:t>, 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481EEF-02A2-D745-9D26-A281CF314CEB}"/>
              </a:ext>
            </a:extLst>
          </p:cNvPr>
          <p:cNvSpPr txBox="1"/>
          <p:nvPr/>
        </p:nvSpPr>
        <p:spPr>
          <a:xfrm>
            <a:off x="7565528" y="72333"/>
            <a:ext cx="1129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bg1"/>
                </a:solidFill>
                <a:latin typeface="+mj-lt"/>
              </a:rPr>
              <a:t>Hitters</a:t>
            </a:r>
          </a:p>
        </p:txBody>
      </p:sp>
    </p:spTree>
    <p:extLst>
      <p:ext uri="{BB962C8B-B14F-4D97-AF65-F5344CB8AC3E}">
        <p14:creationId xmlns:p14="http://schemas.microsoft.com/office/powerpoint/2010/main" val="23880878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9A43-1B3E-44E5-BA30-C6803896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2274" y="14335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Player Dev (PD + Late Bloomers)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780D88-3D87-98F6-19F5-DD5B5B9D2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9154" y="149940"/>
            <a:ext cx="3233798" cy="60841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ED09FF-76AF-3C1F-CB46-90A1506896D2}"/>
              </a:ext>
            </a:extLst>
          </p:cNvPr>
          <p:cNvSpPr txBox="1"/>
          <p:nvPr/>
        </p:nvSpPr>
        <p:spPr>
          <a:xfrm>
            <a:off x="4755470" y="1203648"/>
            <a:ext cx="69792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Teams in Top 10 every year: MIL, NYM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Teams in Top 10 at least two years: BOS, CLE, COL, CWS, LAD, PIT, SD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Teams in Bottom 10 every year: MIA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Teams in Bottom 10 at least two years: AZ, KC, MIN, OAK, PHI, SF, WSH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6A7E95-5EA8-EBDB-7BEF-E82D0A066C8A}"/>
              </a:ext>
            </a:extLst>
          </p:cNvPr>
          <p:cNvSpPr txBox="1"/>
          <p:nvPr/>
        </p:nvSpPr>
        <p:spPr>
          <a:xfrm>
            <a:off x="7473549" y="72333"/>
            <a:ext cx="1313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bg1"/>
                </a:solidFill>
                <a:latin typeface="+mj-lt"/>
              </a:rPr>
              <a:t>Pitchers</a:t>
            </a:r>
          </a:p>
        </p:txBody>
      </p:sp>
    </p:spTree>
    <p:extLst>
      <p:ext uri="{BB962C8B-B14F-4D97-AF65-F5344CB8AC3E}">
        <p14:creationId xmlns:p14="http://schemas.microsoft.com/office/powerpoint/2010/main" val="36210029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9A43-1B3E-44E5-BA30-C6803896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2274" y="14335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Transactions (Acquisitions – Trades)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780D88-3D87-98F6-19F5-DD5B5B9D2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32" y="262410"/>
            <a:ext cx="3554931" cy="58806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ED09FF-76AF-3C1F-CB46-90A1506896D2}"/>
              </a:ext>
            </a:extLst>
          </p:cNvPr>
          <p:cNvSpPr txBox="1"/>
          <p:nvPr/>
        </p:nvSpPr>
        <p:spPr>
          <a:xfrm>
            <a:off x="4755470" y="1203648"/>
            <a:ext cx="69792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Teams in Top 10 every year: SF, WSH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Teams in Top 10 at least two years: CIN, CWS, DET, KC, LAA, MIA, OAK, PIT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Teams in Bottom 10 every year: BAL, HOU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Teams in Bottom 10 at least two years: AZ, LAD, MIN, PHI, SD, SEA, TB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9913C-6120-9B8B-69BA-7A9E3C1B804E}"/>
              </a:ext>
            </a:extLst>
          </p:cNvPr>
          <p:cNvSpPr txBox="1"/>
          <p:nvPr/>
        </p:nvSpPr>
        <p:spPr>
          <a:xfrm>
            <a:off x="7565528" y="72333"/>
            <a:ext cx="1129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bg1"/>
                </a:solidFill>
                <a:latin typeface="+mj-lt"/>
              </a:rPr>
              <a:t>Hitters</a:t>
            </a:r>
          </a:p>
        </p:txBody>
      </p:sp>
    </p:spTree>
    <p:extLst>
      <p:ext uri="{BB962C8B-B14F-4D97-AF65-F5344CB8AC3E}">
        <p14:creationId xmlns:p14="http://schemas.microsoft.com/office/powerpoint/2010/main" val="33826146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9A43-1B3E-44E5-BA30-C6803896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2274" y="14335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Transactions (Acquisitions – Trades)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780D88-3D87-98F6-19F5-DD5B5B9D2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32" y="348022"/>
            <a:ext cx="3610915" cy="57995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ED09FF-76AF-3C1F-CB46-90A1506896D2}"/>
              </a:ext>
            </a:extLst>
          </p:cNvPr>
          <p:cNvSpPr txBox="1"/>
          <p:nvPr/>
        </p:nvSpPr>
        <p:spPr>
          <a:xfrm>
            <a:off x="4755470" y="1203648"/>
            <a:ext cx="69792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Teams in Top 10 every year: DET, OAK, WSH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Teams in Top 10 at least two years: CHC, COL, PHI, PIT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Teams in Bottom 10 every year: LAD, SD, TOR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Teams in Bottom 10 at least two years: ATL, CWS, SF, TB, </a:t>
            </a:r>
            <a:r>
              <a:rPr lang="en-US" b="1" u="sng" dirty="0">
                <a:solidFill>
                  <a:schemeClr val="bg1"/>
                </a:solidFill>
              </a:rPr>
              <a:t>TEX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939A85-6DB3-CD3F-2A43-6B91EDBC7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418" y="3623028"/>
            <a:ext cx="2543175" cy="2324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7B3691-BA1E-7625-A819-6300C3483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179" y="3623027"/>
            <a:ext cx="2495309" cy="23557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B9F637-A03D-2516-40D9-19569E26CFEE}"/>
              </a:ext>
            </a:extLst>
          </p:cNvPr>
          <p:cNvSpPr txBox="1"/>
          <p:nvPr/>
        </p:nvSpPr>
        <p:spPr>
          <a:xfrm>
            <a:off x="7473549" y="72333"/>
            <a:ext cx="1313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bg1"/>
                </a:solidFill>
                <a:latin typeface="+mj-lt"/>
              </a:rPr>
              <a:t>Pitchers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7ECB63-CEFC-5844-2299-855CA04C9A38}"/>
              </a:ext>
            </a:extLst>
          </p:cNvPr>
          <p:cNvSpPr txBox="1"/>
          <p:nvPr/>
        </p:nvSpPr>
        <p:spPr>
          <a:xfrm>
            <a:off x="7473549" y="3234972"/>
            <a:ext cx="1662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*MLB Data only</a:t>
            </a:r>
          </a:p>
        </p:txBody>
      </p:sp>
    </p:spTree>
    <p:extLst>
      <p:ext uri="{BB962C8B-B14F-4D97-AF65-F5344CB8AC3E}">
        <p14:creationId xmlns:p14="http://schemas.microsoft.com/office/powerpoint/2010/main" val="21346951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9A43-1B3E-44E5-BA30-C6803896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2274" y="14335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Graduated (Called Up)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780D88-3D87-98F6-19F5-DD5B5B9D2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32" y="309091"/>
            <a:ext cx="3349657" cy="5888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ED09FF-76AF-3C1F-CB46-90A1506896D2}"/>
              </a:ext>
            </a:extLst>
          </p:cNvPr>
          <p:cNvSpPr txBox="1"/>
          <p:nvPr/>
        </p:nvSpPr>
        <p:spPr>
          <a:xfrm>
            <a:off x="4755470" y="1203648"/>
            <a:ext cx="69792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Teams in Top 10 every year: BAL, OAK, STL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Teams in Top 10 at least two years: AZ, CIN, CLE, KC, NYY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Teams in Bottom 10 every year: MIA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Teams in Bottom 10 at least two years: ATL, CHC, CWS, HOU, LAD, NYM, SEA, 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34ACDF-4284-7DD3-ABDD-D65292A1F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8021" y="3696466"/>
            <a:ext cx="2495796" cy="25527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748B4A-51AB-AB54-323E-652E95D3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21083" y="3692742"/>
            <a:ext cx="2495796" cy="25564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3E54CE-710F-61C7-4E45-25E3A6F07AA9}"/>
              </a:ext>
            </a:extLst>
          </p:cNvPr>
          <p:cNvSpPr txBox="1"/>
          <p:nvPr/>
        </p:nvSpPr>
        <p:spPr>
          <a:xfrm>
            <a:off x="7565528" y="72333"/>
            <a:ext cx="1129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bg1"/>
                </a:solidFill>
                <a:latin typeface="+mj-lt"/>
              </a:rPr>
              <a:t>Hitters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96CB72-8F86-252F-53C5-275E5F94DE79}"/>
              </a:ext>
            </a:extLst>
          </p:cNvPr>
          <p:cNvSpPr txBox="1"/>
          <p:nvPr/>
        </p:nvSpPr>
        <p:spPr>
          <a:xfrm>
            <a:off x="7215540" y="3327306"/>
            <a:ext cx="1662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*MLB Data only</a:t>
            </a:r>
          </a:p>
        </p:txBody>
      </p:sp>
    </p:spTree>
    <p:extLst>
      <p:ext uri="{BB962C8B-B14F-4D97-AF65-F5344CB8AC3E}">
        <p14:creationId xmlns:p14="http://schemas.microsoft.com/office/powerpoint/2010/main" val="39045256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9A43-1B3E-44E5-BA30-C6803896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2274" y="14335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Graduated (Called Up)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780D88-3D87-98F6-19F5-DD5B5B9D2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32" y="346053"/>
            <a:ext cx="3408546" cy="58028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ED09FF-76AF-3C1F-CB46-90A1506896D2}"/>
              </a:ext>
            </a:extLst>
          </p:cNvPr>
          <p:cNvSpPr txBox="1"/>
          <p:nvPr/>
        </p:nvSpPr>
        <p:spPr>
          <a:xfrm>
            <a:off x="4755470" y="1203648"/>
            <a:ext cx="69792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Teams in Top 10 every year: None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Teams in Top 10 at least two years: ATL, AZ, LAA, LAD, MIA, MIL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Teams in Bottom 10 every year: NYM, PHI, TOR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Teams in Bottom 10 at least two years: BOS, COL, CWS, HOU, NYY, SD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14F0DA-B3F6-05A8-3C25-3F751B8D68E8}"/>
              </a:ext>
            </a:extLst>
          </p:cNvPr>
          <p:cNvSpPr txBox="1"/>
          <p:nvPr/>
        </p:nvSpPr>
        <p:spPr>
          <a:xfrm>
            <a:off x="7473549" y="72333"/>
            <a:ext cx="1313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bg1"/>
                </a:solidFill>
                <a:latin typeface="+mj-lt"/>
              </a:rPr>
              <a:t>Pitchers</a:t>
            </a:r>
          </a:p>
        </p:txBody>
      </p:sp>
    </p:spTree>
    <p:extLst>
      <p:ext uri="{BB962C8B-B14F-4D97-AF65-F5344CB8AC3E}">
        <p14:creationId xmlns:p14="http://schemas.microsoft.com/office/powerpoint/2010/main" val="35960817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9A43-1B3E-44E5-BA30-C6803896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2274" y="14335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Drafted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780D88-3D87-98F6-19F5-DD5B5B9D2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624" y="319136"/>
            <a:ext cx="3132874" cy="58680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ED09FF-76AF-3C1F-CB46-90A1506896D2}"/>
              </a:ext>
            </a:extLst>
          </p:cNvPr>
          <p:cNvSpPr txBox="1"/>
          <p:nvPr/>
        </p:nvSpPr>
        <p:spPr>
          <a:xfrm>
            <a:off x="4755470" y="1203648"/>
            <a:ext cx="69792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Teams in Top 10 every year: BAL, PIT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Teams in Top 10 at least two years: BOS, CHC, COL, MIN, PHI, SEA, </a:t>
            </a:r>
            <a:r>
              <a:rPr lang="en-US" b="1" u="sng" dirty="0">
                <a:solidFill>
                  <a:schemeClr val="bg1"/>
                </a:solidFill>
              </a:rPr>
              <a:t>TEX</a:t>
            </a:r>
            <a:r>
              <a:rPr lang="en-US" b="1" dirty="0">
                <a:solidFill>
                  <a:schemeClr val="bg1"/>
                </a:solidFill>
              </a:rPr>
              <a:t>, WSH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Teams in Bottom 10 every year: CWS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Teams in Bottom 10 at least two years: ATL, CIN, HOU, NYY, SF, 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20326-F57F-C69C-2422-6A96055ADC9A}"/>
              </a:ext>
            </a:extLst>
          </p:cNvPr>
          <p:cNvSpPr txBox="1"/>
          <p:nvPr/>
        </p:nvSpPr>
        <p:spPr>
          <a:xfrm>
            <a:off x="7565528" y="72333"/>
            <a:ext cx="1129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bg1"/>
                </a:solidFill>
                <a:latin typeface="+mj-lt"/>
              </a:rPr>
              <a:t>Hitters</a:t>
            </a:r>
          </a:p>
        </p:txBody>
      </p:sp>
    </p:spTree>
    <p:extLst>
      <p:ext uri="{BB962C8B-B14F-4D97-AF65-F5344CB8AC3E}">
        <p14:creationId xmlns:p14="http://schemas.microsoft.com/office/powerpoint/2010/main" val="2526918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9A43-1B3E-44E5-BA30-C6803896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2274" y="14335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Drafted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780D88-3D87-98F6-19F5-DD5B5B9D2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624" y="320305"/>
            <a:ext cx="3201688" cy="5785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ED09FF-76AF-3C1F-CB46-90A1506896D2}"/>
              </a:ext>
            </a:extLst>
          </p:cNvPr>
          <p:cNvSpPr txBox="1"/>
          <p:nvPr/>
        </p:nvSpPr>
        <p:spPr>
          <a:xfrm>
            <a:off x="4755470" y="1203648"/>
            <a:ext cx="69792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Teams in Top 10 every year: ATL, LAA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Teams in Top 10 at least two years: CIN, COL, CWS, DET, MIA, NYM, TOR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Teams in Bottom 10 every year: LAD, TB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Teams in Bottom 10 at least two years: BOS, CHC, CLE, MIN, PHI, SEA, STL, </a:t>
            </a:r>
            <a:r>
              <a:rPr lang="en-US" b="1" u="sng" dirty="0">
                <a:solidFill>
                  <a:schemeClr val="bg1"/>
                </a:solidFill>
              </a:rPr>
              <a:t>TEX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6B6F6-0D69-4C4A-617B-B315BC1223E2}"/>
              </a:ext>
            </a:extLst>
          </p:cNvPr>
          <p:cNvSpPr txBox="1"/>
          <p:nvPr/>
        </p:nvSpPr>
        <p:spPr>
          <a:xfrm>
            <a:off x="7473549" y="72333"/>
            <a:ext cx="1313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bg1"/>
                </a:solidFill>
                <a:latin typeface="+mj-lt"/>
              </a:rPr>
              <a:t>Pitchers</a:t>
            </a:r>
          </a:p>
        </p:txBody>
      </p:sp>
    </p:spTree>
    <p:extLst>
      <p:ext uri="{BB962C8B-B14F-4D97-AF65-F5344CB8AC3E}">
        <p14:creationId xmlns:p14="http://schemas.microsoft.com/office/powerpoint/2010/main" val="16348039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9A43-1B3E-44E5-BA30-C6803896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33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Which teams </a:t>
            </a:r>
            <a:r>
              <a:rPr lang="en-US" b="1" u="sng" dirty="0">
                <a:solidFill>
                  <a:schemeClr val="bg1"/>
                </a:solidFill>
              </a:rPr>
              <a:t>excel</a:t>
            </a:r>
            <a:r>
              <a:rPr lang="en-US" b="1" dirty="0">
                <a:solidFill>
                  <a:schemeClr val="bg1"/>
                </a:solidFill>
              </a:rPr>
              <a:t> in one area for both?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ED09FF-76AF-3C1F-CB46-90A1506896D2}"/>
              </a:ext>
            </a:extLst>
          </p:cNvPr>
          <p:cNvSpPr txBox="1"/>
          <p:nvPr/>
        </p:nvSpPr>
        <p:spPr>
          <a:xfrm>
            <a:off x="724646" y="1239055"/>
            <a:ext cx="69792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PD: SD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Transactions: WSH, DET, OAK, PIT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Graduated: AZ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Drafted: COL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0D5EDC1-DDB6-E85E-5752-01E4AB3FB9F8}"/>
              </a:ext>
            </a:extLst>
          </p:cNvPr>
          <p:cNvSpPr txBox="1">
            <a:spLocks/>
          </p:cNvSpPr>
          <p:nvPr/>
        </p:nvSpPr>
        <p:spPr>
          <a:xfrm>
            <a:off x="838200" y="31936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Which teams </a:t>
            </a:r>
            <a:r>
              <a:rPr lang="en-US" b="1" u="sng" dirty="0">
                <a:solidFill>
                  <a:schemeClr val="bg1"/>
                </a:solidFill>
              </a:rPr>
              <a:t>struggle</a:t>
            </a:r>
            <a:r>
              <a:rPr lang="en-US" b="1" dirty="0">
                <a:solidFill>
                  <a:schemeClr val="bg1"/>
                </a:solidFill>
              </a:rPr>
              <a:t> in one area for both?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9858D-002C-66F4-2212-8CA0B35F0100}"/>
              </a:ext>
            </a:extLst>
          </p:cNvPr>
          <p:cNvSpPr txBox="1"/>
          <p:nvPr/>
        </p:nvSpPr>
        <p:spPr>
          <a:xfrm>
            <a:off x="724646" y="4283944"/>
            <a:ext cx="69792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PD: AZ, MIA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Transactions: LAD, SD, TB 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Graduated: CWS, HOU, NYM, TOR 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Drafted: None</a:t>
            </a:r>
          </a:p>
        </p:txBody>
      </p:sp>
    </p:spTree>
    <p:extLst>
      <p:ext uri="{BB962C8B-B14F-4D97-AF65-F5344CB8AC3E}">
        <p14:creationId xmlns:p14="http://schemas.microsoft.com/office/powerpoint/2010/main" val="1164799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E17865-A1D0-474D-8038-FABB097D4C75}"/>
              </a:ext>
            </a:extLst>
          </p:cNvPr>
          <p:cNvSpPr txBox="1"/>
          <p:nvPr/>
        </p:nvSpPr>
        <p:spPr>
          <a:xfrm>
            <a:off x="5608863" y="1303757"/>
            <a:ext cx="5976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Prospect Subgroups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F0E95A-2191-59FD-719D-B4167E749679}"/>
              </a:ext>
            </a:extLst>
          </p:cNvPr>
          <p:cNvSpPr txBox="1"/>
          <p:nvPr/>
        </p:nvSpPr>
        <p:spPr>
          <a:xfrm>
            <a:off x="5869577" y="1826977"/>
            <a:ext cx="618308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Full Year | </a:t>
            </a:r>
            <a:r>
              <a:rPr lang="en-US" dirty="0">
                <a:solidFill>
                  <a:schemeClr val="bg1"/>
                </a:solidFill>
              </a:rPr>
              <a:t>Player was in both runs on the year and stayed with the focus organization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Traded | </a:t>
            </a:r>
            <a:r>
              <a:rPr lang="en-US" dirty="0">
                <a:solidFill>
                  <a:schemeClr val="bg1"/>
                </a:solidFill>
              </a:rPr>
              <a:t>Player was in both runs but was with the focus organization to start and a different org to end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Acquired | </a:t>
            </a:r>
            <a:r>
              <a:rPr lang="en-US" dirty="0">
                <a:solidFill>
                  <a:schemeClr val="bg1"/>
                </a:solidFill>
              </a:rPr>
              <a:t>Player was in both runs but was with a different organization to start and the focus org to end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Called Up |</a:t>
            </a:r>
            <a:r>
              <a:rPr lang="en-US" dirty="0">
                <a:solidFill>
                  <a:schemeClr val="bg1"/>
                </a:solidFill>
              </a:rPr>
              <a:t> Player was only in the START run but graduated out of the </a:t>
            </a:r>
            <a:r>
              <a:rPr lang="en-US" dirty="0" err="1">
                <a:solidFill>
                  <a:schemeClr val="bg1"/>
                </a:solidFill>
              </a:rPr>
              <a:t>mex</a:t>
            </a:r>
            <a:r>
              <a:rPr lang="en-US" dirty="0">
                <a:solidFill>
                  <a:schemeClr val="bg1"/>
                </a:solidFill>
              </a:rPr>
              <a:t> model due to &gt;100 days of big league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Released | </a:t>
            </a:r>
            <a:r>
              <a:rPr lang="en-US" dirty="0">
                <a:solidFill>
                  <a:schemeClr val="bg1"/>
                </a:solidFill>
              </a:rPr>
              <a:t>Player was only in the START run but did not appear in the end run for any organization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Drafted | </a:t>
            </a:r>
            <a:r>
              <a:rPr lang="en-US" dirty="0">
                <a:solidFill>
                  <a:schemeClr val="bg1"/>
                </a:solidFill>
              </a:rPr>
              <a:t>Player was only in the END run because they were drafted that year</a:t>
            </a:r>
            <a:endParaRPr lang="en-US" b="1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Late Bloomers | </a:t>
            </a:r>
            <a:r>
              <a:rPr lang="en-US" dirty="0">
                <a:solidFill>
                  <a:schemeClr val="bg1"/>
                </a:solidFill>
              </a:rPr>
              <a:t>Player was only in the END run but they were with the focus organization at the start of the year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5687B2F-1811-0423-DD48-883E107DDFD3}"/>
              </a:ext>
            </a:extLst>
          </p:cNvPr>
          <p:cNvSpPr txBox="1">
            <a:spLocks/>
          </p:cNvSpPr>
          <p:nvPr/>
        </p:nvSpPr>
        <p:spPr>
          <a:xfrm>
            <a:off x="1798865" y="179614"/>
            <a:ext cx="8594271" cy="99422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(3) Prospect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2195222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9A43-1B3E-44E5-BA30-C6803896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33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Good Hitting, Bad Pitching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ED09FF-76AF-3C1F-CB46-90A1506896D2}"/>
              </a:ext>
            </a:extLst>
          </p:cNvPr>
          <p:cNvSpPr txBox="1"/>
          <p:nvPr/>
        </p:nvSpPr>
        <p:spPr>
          <a:xfrm>
            <a:off x="724646" y="1239055"/>
            <a:ext cx="69792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PD: WSH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Transactions: SF, CWS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Graduated: NYY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Drafted: BOS, CHC, MIN, PHI, SEA, </a:t>
            </a:r>
            <a:r>
              <a:rPr lang="en-US" b="1" u="sng" dirty="0">
                <a:solidFill>
                  <a:schemeClr val="bg1"/>
                </a:solidFill>
              </a:rPr>
              <a:t>TEX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0D5EDC1-DDB6-E85E-5752-01E4AB3FB9F8}"/>
              </a:ext>
            </a:extLst>
          </p:cNvPr>
          <p:cNvSpPr txBox="1">
            <a:spLocks/>
          </p:cNvSpPr>
          <p:nvPr/>
        </p:nvSpPr>
        <p:spPr>
          <a:xfrm>
            <a:off x="838200" y="31936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Good Pitching, Bad Hitting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9858D-002C-66F4-2212-8CA0B35F0100}"/>
              </a:ext>
            </a:extLst>
          </p:cNvPr>
          <p:cNvSpPr txBox="1"/>
          <p:nvPr/>
        </p:nvSpPr>
        <p:spPr>
          <a:xfrm>
            <a:off x="724646" y="4283944"/>
            <a:ext cx="69792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PD: LAD, NYM, PIT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Transactions: PHI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Graduated: MIA, ATL, LAD 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Drafted: CWS, ATL, CIN, TOR</a:t>
            </a:r>
          </a:p>
        </p:txBody>
      </p:sp>
    </p:spTree>
    <p:extLst>
      <p:ext uri="{BB962C8B-B14F-4D97-AF65-F5344CB8AC3E}">
        <p14:creationId xmlns:p14="http://schemas.microsoft.com/office/powerpoint/2010/main" val="35624322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A13FBEA-C449-339B-D278-FAAF9E6E0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7721" y="846504"/>
            <a:ext cx="3795767" cy="54091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82ABD3-389C-3952-3B89-FA8D0919A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8673" y="846505"/>
            <a:ext cx="3795767" cy="54153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6BB897-DB31-3AE9-1EA8-57A4484FA6F2}"/>
              </a:ext>
            </a:extLst>
          </p:cNvPr>
          <p:cNvSpPr txBox="1"/>
          <p:nvPr/>
        </p:nvSpPr>
        <p:spPr>
          <a:xfrm>
            <a:off x="1137270" y="233039"/>
            <a:ext cx="9917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(8) Does better all-around prospect management lead to big league success?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184D5F-1899-6C96-480D-E651F3DE96A9}"/>
              </a:ext>
            </a:extLst>
          </p:cNvPr>
          <p:cNvSpPr txBox="1"/>
          <p:nvPr/>
        </p:nvSpPr>
        <p:spPr>
          <a:xfrm>
            <a:off x="9579006" y="1482571"/>
            <a:ext cx="170014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For </a:t>
            </a:r>
            <a:r>
              <a:rPr lang="en-US" b="1" u="sng" dirty="0">
                <a:solidFill>
                  <a:schemeClr val="bg1"/>
                </a:solidFill>
              </a:rPr>
              <a:t>hitters</a:t>
            </a:r>
            <a:r>
              <a:rPr lang="en-US" b="1" dirty="0">
                <a:solidFill>
                  <a:schemeClr val="bg1"/>
                </a:solidFill>
              </a:rPr>
              <a:t>, YES!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For </a:t>
            </a:r>
            <a:r>
              <a:rPr lang="en-US" b="1" u="sng" dirty="0">
                <a:solidFill>
                  <a:schemeClr val="bg1"/>
                </a:solidFill>
              </a:rPr>
              <a:t>pitchers</a:t>
            </a:r>
            <a:r>
              <a:rPr lang="en-US" b="1" dirty="0">
                <a:solidFill>
                  <a:schemeClr val="bg1"/>
                </a:solidFill>
              </a:rPr>
              <a:t>, it’s</a:t>
            </a:r>
          </a:p>
          <a:p>
            <a:r>
              <a:rPr lang="en-US" b="1" dirty="0">
                <a:solidFill>
                  <a:schemeClr val="bg1"/>
                </a:solidFill>
              </a:rPr>
              <a:t>more random</a:t>
            </a:r>
          </a:p>
        </p:txBody>
      </p:sp>
    </p:spTree>
    <p:extLst>
      <p:ext uri="{BB962C8B-B14F-4D97-AF65-F5344CB8AC3E}">
        <p14:creationId xmlns:p14="http://schemas.microsoft.com/office/powerpoint/2010/main" val="28739531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E17865-A1D0-474D-8038-FABB097D4C75}"/>
              </a:ext>
            </a:extLst>
          </p:cNvPr>
          <p:cNvSpPr txBox="1"/>
          <p:nvPr/>
        </p:nvSpPr>
        <p:spPr>
          <a:xfrm>
            <a:off x="5608863" y="1303757"/>
            <a:ext cx="5976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Actionable Takeaways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F0E95A-2191-59FD-719D-B4167E749679}"/>
              </a:ext>
            </a:extLst>
          </p:cNvPr>
          <p:cNvSpPr txBox="1"/>
          <p:nvPr/>
        </p:nvSpPr>
        <p:spPr>
          <a:xfrm>
            <a:off x="5437414" y="1826977"/>
            <a:ext cx="66152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b="1" dirty="0">
                <a:solidFill>
                  <a:prstClr val="white"/>
                </a:solidFill>
                <a:latin typeface="Calibri" panose="020F0502020204030204"/>
              </a:rPr>
              <a:t>Hitting: 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Teams that consistently graduate good hitting prospects to the big leagues have improved offensively at the big-league level, and vice versa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Pitching: 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Teams that consistently trade for high value pitching prospects have improved their ability to limit damage at the big-league level, and vice versa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b="1" dirty="0">
                <a:solidFill>
                  <a:prstClr val="white"/>
                </a:solidFill>
                <a:latin typeface="Calibri" panose="020F0502020204030204"/>
              </a:rPr>
              <a:t>Overall: 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Great</a:t>
            </a:r>
            <a:r>
              <a:rPr lang="en-US" b="1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all-around management of hitting prospects is a recipe for offensive success at the big-league level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780F08B9-766A-513E-2085-A1E513864D99}"/>
              </a:ext>
            </a:extLst>
          </p:cNvPr>
          <p:cNvSpPr txBox="1">
            <a:spLocks/>
          </p:cNvSpPr>
          <p:nvPr/>
        </p:nvSpPr>
        <p:spPr>
          <a:xfrm>
            <a:off x="1798865" y="179614"/>
            <a:ext cx="8594271" cy="99422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General Takeaways</a:t>
            </a:r>
          </a:p>
        </p:txBody>
      </p:sp>
    </p:spTree>
    <p:extLst>
      <p:ext uri="{BB962C8B-B14F-4D97-AF65-F5344CB8AC3E}">
        <p14:creationId xmlns:p14="http://schemas.microsoft.com/office/powerpoint/2010/main" val="1908970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E17865-A1D0-474D-8038-FABB097D4C75}"/>
              </a:ext>
            </a:extLst>
          </p:cNvPr>
          <p:cNvSpPr txBox="1"/>
          <p:nvPr/>
        </p:nvSpPr>
        <p:spPr>
          <a:xfrm>
            <a:off x="5966672" y="2967335"/>
            <a:ext cx="5976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780F08B9-766A-513E-2085-A1E513864D99}"/>
              </a:ext>
            </a:extLst>
          </p:cNvPr>
          <p:cNvSpPr txBox="1">
            <a:spLocks/>
          </p:cNvSpPr>
          <p:nvPr/>
        </p:nvSpPr>
        <p:spPr>
          <a:xfrm>
            <a:off x="1798865" y="179614"/>
            <a:ext cx="8594271" cy="99422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60316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E17865-A1D0-474D-8038-FABB097D4C75}"/>
              </a:ext>
            </a:extLst>
          </p:cNvPr>
          <p:cNvSpPr txBox="1"/>
          <p:nvPr/>
        </p:nvSpPr>
        <p:spPr>
          <a:xfrm>
            <a:off x="5608863" y="1303757"/>
            <a:ext cx="5976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Initial Table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F0E95A-2191-59FD-719D-B4167E749679}"/>
              </a:ext>
            </a:extLst>
          </p:cNvPr>
          <p:cNvSpPr txBox="1"/>
          <p:nvPr/>
        </p:nvSpPr>
        <p:spPr>
          <a:xfrm>
            <a:off x="5869577" y="1826977"/>
            <a:ext cx="61830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The first table used the raw projected WAR values for each player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Found differences from start to end value for each player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Aggregated by organization and subgroup to find overall change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5687B2F-1811-0423-DD48-883E107DDFD3}"/>
              </a:ext>
            </a:extLst>
          </p:cNvPr>
          <p:cNvSpPr txBox="1">
            <a:spLocks/>
          </p:cNvSpPr>
          <p:nvPr/>
        </p:nvSpPr>
        <p:spPr>
          <a:xfrm>
            <a:off x="1798865" y="179614"/>
            <a:ext cx="8594271" cy="99422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(4) Creating the Table</a:t>
            </a:r>
          </a:p>
        </p:txBody>
      </p:sp>
    </p:spTree>
    <p:extLst>
      <p:ext uri="{BB962C8B-B14F-4D97-AF65-F5344CB8AC3E}">
        <p14:creationId xmlns:p14="http://schemas.microsoft.com/office/powerpoint/2010/main" val="3581586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9A43-1B3E-44E5-BA30-C6803896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295" y="119814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2022 Hitters 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7FC482-99B0-244F-D138-8A9B035C5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6861" y="364789"/>
            <a:ext cx="6673346" cy="57106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E53402-E802-5F89-E68A-1347751F3A38}"/>
              </a:ext>
            </a:extLst>
          </p:cNvPr>
          <p:cNvSpPr txBox="1"/>
          <p:nvPr/>
        </p:nvSpPr>
        <p:spPr>
          <a:xfrm>
            <a:off x="338295" y="1445377"/>
            <a:ext cx="46703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“PD WAR Change” is a combination of Full Year change, Pre-Trade change, and Post-Acquire change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Broken into two sections: Players in Both Runs and Players in One Run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Notice anything weird about the table?</a:t>
            </a:r>
          </a:p>
        </p:txBody>
      </p:sp>
    </p:spTree>
    <p:extLst>
      <p:ext uri="{BB962C8B-B14F-4D97-AF65-F5344CB8AC3E}">
        <p14:creationId xmlns:p14="http://schemas.microsoft.com/office/powerpoint/2010/main" val="4175364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9A43-1B3E-44E5-BA30-C6803896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295" y="119814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2022 Hitters 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7FC482-99B0-244F-D138-8A9B035C5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6861" y="364789"/>
            <a:ext cx="6673346" cy="57106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E53402-E802-5F89-E68A-1347751F3A38}"/>
              </a:ext>
            </a:extLst>
          </p:cNvPr>
          <p:cNvSpPr txBox="1"/>
          <p:nvPr/>
        </p:nvSpPr>
        <p:spPr>
          <a:xfrm>
            <a:off x="338295" y="1445377"/>
            <a:ext cx="467031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“PD WAR Change” is a combination of Full Year change, Pre-Trade change, and Post-Acquire change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Broken into two sections: Players in Both Runs and Players in One Run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Notice anything weird about the table?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There is </a:t>
            </a:r>
            <a:r>
              <a:rPr lang="en-US" b="1" u="sng" dirty="0">
                <a:solidFill>
                  <a:schemeClr val="bg1"/>
                </a:solidFill>
              </a:rPr>
              <a:t>not</a:t>
            </a:r>
            <a:r>
              <a:rPr lang="en-US" b="1" dirty="0">
                <a:solidFill>
                  <a:schemeClr val="bg1"/>
                </a:solidFill>
              </a:rPr>
              <a:t> a net zero WAR change for the whole system!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Would expect it to net close to zero 	(Call Ups/Releases ≈ Drafts)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081D82-06C2-C962-175B-BD6A5D8E0648}"/>
              </a:ext>
            </a:extLst>
          </p:cNvPr>
          <p:cNvSpPr/>
          <p:nvPr/>
        </p:nvSpPr>
        <p:spPr>
          <a:xfrm>
            <a:off x="11467070" y="5848865"/>
            <a:ext cx="383137" cy="22653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C9B9251-1970-A168-58C4-DA2BAA7E9D8F}"/>
              </a:ext>
            </a:extLst>
          </p:cNvPr>
          <p:cNvSpPr/>
          <p:nvPr/>
        </p:nvSpPr>
        <p:spPr>
          <a:xfrm rot="338390">
            <a:off x="4382523" y="5472874"/>
            <a:ext cx="7051894" cy="16167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59BA53-325B-9A65-674B-4E1501C0C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671" y="4110824"/>
            <a:ext cx="2416930" cy="5121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B0C7C9-5831-93A6-EB18-0A49926141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8670" y="3601997"/>
            <a:ext cx="2416929" cy="5088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7CC4A0B-C1F5-D413-CD47-367539351549}"/>
              </a:ext>
            </a:extLst>
          </p:cNvPr>
          <p:cNvSpPr/>
          <p:nvPr/>
        </p:nvSpPr>
        <p:spPr>
          <a:xfrm>
            <a:off x="1568670" y="3601997"/>
            <a:ext cx="2378490" cy="102102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01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9A43-1B3E-44E5-BA30-C6803896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294" y="119814"/>
            <a:ext cx="10741597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Same with 2023 and 2024 Hitters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32703E-5807-9D77-38F4-FD4E5824E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688" y="1124465"/>
            <a:ext cx="5550551" cy="472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CA3B44-CFFB-E533-F128-454E893A39F7}"/>
              </a:ext>
            </a:extLst>
          </p:cNvPr>
          <p:cNvSpPr txBox="1"/>
          <p:nvPr/>
        </p:nvSpPr>
        <p:spPr>
          <a:xfrm>
            <a:off x="3320724" y="5978609"/>
            <a:ext cx="5550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* Pitchers faced the same issue. How do we fix this?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B9A110-C9F3-6E3A-1C8E-B96AEA015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24465"/>
            <a:ext cx="5668876" cy="4740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4349C5-1E6B-1729-B103-88123588B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0855" y="5978609"/>
            <a:ext cx="1903480" cy="369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1A7095-FFC8-32F5-E21E-E83D817F9D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8711" y="5978609"/>
            <a:ext cx="1901918" cy="36933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4DD7526-3C7E-E36C-1496-300F870ED73A}"/>
              </a:ext>
            </a:extLst>
          </p:cNvPr>
          <p:cNvSpPr/>
          <p:nvPr/>
        </p:nvSpPr>
        <p:spPr>
          <a:xfrm>
            <a:off x="1480855" y="5978609"/>
            <a:ext cx="1871945" cy="32694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A666C6-75BD-CFA0-4CA3-114B21887D2B}"/>
              </a:ext>
            </a:extLst>
          </p:cNvPr>
          <p:cNvCxnSpPr/>
          <p:nvPr/>
        </p:nvCxnSpPr>
        <p:spPr>
          <a:xfrm flipH="1">
            <a:off x="3352800" y="5848865"/>
            <a:ext cx="1977390" cy="12974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9BFC9D5-8F98-3B2E-6824-9911DDDDD057}"/>
              </a:ext>
            </a:extLst>
          </p:cNvPr>
          <p:cNvSpPr/>
          <p:nvPr/>
        </p:nvSpPr>
        <p:spPr>
          <a:xfrm>
            <a:off x="9588711" y="5978609"/>
            <a:ext cx="1871945" cy="32694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434D50C-CF0C-7BA6-BF1D-24A79CE1E472}"/>
              </a:ext>
            </a:extLst>
          </p:cNvPr>
          <p:cNvCxnSpPr>
            <a:endCxn id="15" idx="0"/>
          </p:cNvCxnSpPr>
          <p:nvPr/>
        </p:nvCxnSpPr>
        <p:spPr>
          <a:xfrm flipH="1">
            <a:off x="10524684" y="5848865"/>
            <a:ext cx="630996" cy="12974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243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BOPs PP Template" id="{C9A5530A-F589-4EBE-9563-B85966FF7262}" vid="{A129FB73-4F1B-42B0-9810-05F8DA864FE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BBOPs PP Template Values</Template>
  <TotalTime>72461</TotalTime>
  <Words>4213</Words>
  <Application>Microsoft Office PowerPoint</Application>
  <PresentationFormat>Widescreen</PresentationFormat>
  <Paragraphs>641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2022 Hitters Table</vt:lpstr>
      <vt:lpstr>2022 Hitters Table</vt:lpstr>
      <vt:lpstr>Same with 2023 and 2024 Hitters</vt:lpstr>
      <vt:lpstr>PowerPoint Presentation</vt:lpstr>
      <vt:lpstr>Example with 2022 Hitters</vt:lpstr>
      <vt:lpstr>How will this affect individual players?</vt:lpstr>
      <vt:lpstr>The Key Factor</vt:lpstr>
      <vt:lpstr>PowerPoint Presentation</vt:lpstr>
      <vt:lpstr>2022 Hitters</vt:lpstr>
      <vt:lpstr>2022 Hitters</vt:lpstr>
      <vt:lpstr>2022 Hitters</vt:lpstr>
      <vt:lpstr>2022 Hitters</vt:lpstr>
      <vt:lpstr>2023 Hitters</vt:lpstr>
      <vt:lpstr>2023 Hitters</vt:lpstr>
      <vt:lpstr>2023 Hitters</vt:lpstr>
      <vt:lpstr>2023 Hitters</vt:lpstr>
      <vt:lpstr>2024 Hitters</vt:lpstr>
      <vt:lpstr>2024 Hitters</vt:lpstr>
      <vt:lpstr>2024 Hitters</vt:lpstr>
      <vt:lpstr>2024 Hitters</vt:lpstr>
      <vt:lpstr>2022 Pitchers</vt:lpstr>
      <vt:lpstr>2022 Pitchers</vt:lpstr>
      <vt:lpstr>2022 Pitchers</vt:lpstr>
      <vt:lpstr>2022 Pitchers</vt:lpstr>
      <vt:lpstr>2023 Pitchers</vt:lpstr>
      <vt:lpstr>2023 Pitchers</vt:lpstr>
      <vt:lpstr>2023 Pitchers</vt:lpstr>
      <vt:lpstr>2023 Pitchers</vt:lpstr>
      <vt:lpstr>2024 Pitchers</vt:lpstr>
      <vt:lpstr>2024 Pitchers</vt:lpstr>
      <vt:lpstr>2024 Pitchers</vt:lpstr>
      <vt:lpstr>2024 Pitchers</vt:lpstr>
      <vt:lpstr>Internal WAR Change for Rangers</vt:lpstr>
      <vt:lpstr>PowerPoint Presentation</vt:lpstr>
      <vt:lpstr>Player Dev (PD + Late Bloomers)</vt:lpstr>
      <vt:lpstr>Player Dev (PD + Late Bloomers)</vt:lpstr>
      <vt:lpstr>Transactions (Acquisitions – Trades)</vt:lpstr>
      <vt:lpstr>Transactions (Acquisitions – Trades)</vt:lpstr>
      <vt:lpstr>Graduated (Called Up)</vt:lpstr>
      <vt:lpstr>Graduated (Called Up)</vt:lpstr>
      <vt:lpstr>Drafted</vt:lpstr>
      <vt:lpstr>Drafted</vt:lpstr>
      <vt:lpstr>Which teams excel in one area for both?</vt:lpstr>
      <vt:lpstr>Good Hitting, Bad Pitching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Bedard</dc:creator>
  <cp:lastModifiedBy>Reynolds, Lance</cp:lastModifiedBy>
  <cp:revision>205</cp:revision>
  <dcterms:created xsi:type="dcterms:W3CDTF">2023-04-04T18:16:40Z</dcterms:created>
  <dcterms:modified xsi:type="dcterms:W3CDTF">2024-08-30T15:50:11Z</dcterms:modified>
</cp:coreProperties>
</file>